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8" r:id="rId2"/>
    <p:sldId id="376" r:id="rId3"/>
    <p:sldId id="318" r:id="rId4"/>
    <p:sldId id="321" r:id="rId5"/>
    <p:sldId id="319" r:id="rId6"/>
    <p:sldId id="308" r:id="rId7"/>
    <p:sldId id="323" r:id="rId8"/>
    <p:sldId id="328" r:id="rId9"/>
    <p:sldId id="369" r:id="rId10"/>
    <p:sldId id="310" r:id="rId11"/>
    <p:sldId id="326" r:id="rId12"/>
    <p:sldId id="370" r:id="rId13"/>
    <p:sldId id="372" r:id="rId14"/>
    <p:sldId id="267" r:id="rId15"/>
    <p:sldId id="359" r:id="rId16"/>
    <p:sldId id="268" r:id="rId17"/>
    <p:sldId id="365" r:id="rId18"/>
    <p:sldId id="290" r:id="rId19"/>
  </p:sldIdLst>
  <p:sldSz cx="12192000" cy="6858000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2424" autoAdjust="0"/>
  </p:normalViewPr>
  <p:slideViewPr>
    <p:cSldViewPr snapToGrid="0">
      <p:cViewPr varScale="1">
        <p:scale>
          <a:sx n="105" d="100"/>
          <a:sy n="105" d="100"/>
        </p:scale>
        <p:origin x="8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MX" sz="2400">
                <a:solidFill>
                  <a:srgbClr val="000042"/>
                </a:solidFill>
              </a:defRPr>
            </a:pPr>
            <a:r>
              <a:rPr lang="es-MX" sz="4400" noProof="0" dirty="0">
                <a:solidFill>
                  <a:srgbClr val="000042"/>
                </a:solidFill>
              </a:rPr>
              <a:t>NIVEL</a:t>
            </a:r>
            <a:r>
              <a:rPr lang="es-MX" sz="4400" baseline="0" noProof="0" dirty="0">
                <a:solidFill>
                  <a:srgbClr val="000042"/>
                </a:solidFill>
              </a:rPr>
              <a:t> DE COMPROMISO</a:t>
            </a:r>
            <a:r>
              <a:rPr lang="es-MX" sz="4400" noProof="0" dirty="0">
                <a:solidFill>
                  <a:srgbClr val="000042"/>
                </a:solidFill>
              </a:rPr>
              <a:t> </a:t>
            </a:r>
          </a:p>
          <a:p>
            <a:pPr>
              <a:defRPr lang="es-MX" sz="2400">
                <a:solidFill>
                  <a:srgbClr val="000042"/>
                </a:solidFill>
              </a:defRPr>
            </a:pPr>
            <a:r>
              <a:rPr lang="es-MX" sz="4400" baseline="0" noProof="0" dirty="0">
                <a:solidFill>
                  <a:srgbClr val="000042"/>
                </a:solidFill>
              </a:rPr>
              <a:t> de</a:t>
            </a:r>
            <a:r>
              <a:rPr lang="es-MX" sz="4400" noProof="0" dirty="0">
                <a:solidFill>
                  <a:srgbClr val="000042"/>
                </a:solidFill>
              </a:rPr>
              <a:t> empleados en una organización</a:t>
            </a:r>
          </a:p>
        </c:rich>
      </c:tx>
      <c:layout>
        <c:manualLayout>
          <c:xMode val="edge"/>
          <c:yMode val="edge"/>
          <c:x val="0.16629100022164675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864364703546895E-2"/>
          <c:y val="0.28532001524148898"/>
          <c:w val="0.85316446164744197"/>
          <c:h val="0.7114758804176699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1-8803-BA45-B12A-FF43F306E313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3-8803-BA45-B12A-FF43F306E313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5-8803-BA45-B12A-FF43F306E313}"/>
              </c:ext>
            </c:extLst>
          </c:dPt>
          <c:dLbls>
            <c:dLbl>
              <c:idx val="0"/>
              <c:layout>
                <c:manualLayout>
                  <c:x val="-0.23284803799618817"/>
                  <c:y val="0.14332113173661917"/>
                </c:manualLayout>
              </c:layout>
              <c:tx>
                <c:rich>
                  <a:bodyPr/>
                  <a:lstStyle/>
                  <a:p>
                    <a:fld id="{82332E3E-1AE9-49EA-9E2E-02D12753CFD7}" type="CATEGORYNAME">
                      <a:rPr lang="en-US" sz="3600"/>
                      <a:pPr/>
                      <a:t>[CATEGORY NAME]</a:t>
                    </a:fld>
                    <a:r>
                      <a:rPr lang="en-US" sz="2800" baseline="0" dirty="0"/>
                      <a:t>
</a:t>
                    </a:r>
                    <a:fld id="{957C7984-38DA-4C87-9F7F-04998591238B}" type="PERCENTAGE">
                      <a:rPr lang="en-US" sz="3600" baseline="0"/>
                      <a:pPr/>
                      <a:t>[PERCENTAGE]</a:t>
                    </a:fld>
                    <a:endParaRPr lang="en-US" sz="28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65799135811658"/>
                      <c:h val="0.352574662985174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803-BA45-B12A-FF43F306E313}"/>
                </c:ext>
              </c:extLst>
            </c:dLbl>
            <c:dLbl>
              <c:idx val="1"/>
              <c:layout>
                <c:manualLayout>
                  <c:x val="8.5436675950336965E-2"/>
                  <c:y val="-7.5612076078566515E-2"/>
                </c:manualLayout>
              </c:layout>
              <c:tx>
                <c:rich>
                  <a:bodyPr/>
                  <a:lstStyle/>
                  <a:p>
                    <a:fld id="{CE258983-9EB7-4A61-8095-4EA1A325584E}" type="CATEGORYNAME">
                      <a:rPr lang="en-US" sz="3600"/>
                      <a:pPr/>
                      <a:t>[CATEGORY NAME]</a:t>
                    </a:fld>
                    <a:r>
                      <a:rPr lang="en-US" sz="3600" baseline="0" dirty="0"/>
                      <a:t>
</a:t>
                    </a:r>
                    <a:fld id="{5DE94997-0896-41EA-B8F6-751481A5D82A}" type="PERCENTAGE">
                      <a:rPr lang="en-US" sz="3600" baseline="0"/>
                      <a:pPr/>
                      <a:t>[PERCENTAGE]</a:t>
                    </a:fld>
                    <a:endParaRPr lang="en-US" sz="36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8836479702091669"/>
                      <c:h val="0.385288005312107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803-BA45-B12A-FF43F306E313}"/>
                </c:ext>
              </c:extLst>
            </c:dLbl>
            <c:dLbl>
              <c:idx val="2"/>
              <c:layout>
                <c:manualLayout>
                  <c:x val="0.16499193702049567"/>
                  <c:y val="0.29129911282764653"/>
                </c:manualLayout>
              </c:layout>
              <c:tx>
                <c:rich>
                  <a:bodyPr/>
                  <a:lstStyle/>
                  <a:p>
                    <a:fld id="{FB645947-51C6-4B81-8188-DD8CBC232094}" type="CATEGORYNAME">
                      <a:rPr lang="en-US" sz="360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9FA662D2-718C-42EF-B749-CE0F552486D1}" type="PERCENTAGE">
                      <a:rPr lang="en-US" sz="3200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sz="2000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95976368066726"/>
                      <c:h val="0.359591106422858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803-BA45-B12A-FF43F306E3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MX" sz="1800" b="1">
                    <a:solidFill>
                      <a:srgbClr val="000042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Hoja1!$A$3:$A$5</c:f>
              <c:strCache>
                <c:ptCount val="3"/>
                <c:pt idx="0">
                  <c:v>Empleados positivos</c:v>
                </c:pt>
                <c:pt idx="1">
                  <c:v>Empleados indiferentes</c:v>
                </c:pt>
                <c:pt idx="2">
                  <c:v>Empleados perjudiciales</c:v>
                </c:pt>
              </c:strCache>
            </c:strRef>
          </c:cat>
          <c:val>
            <c:numRef>
              <c:f>Hoja1!$B$3:$B$5</c:f>
              <c:numCache>
                <c:formatCode>General</c:formatCode>
                <c:ptCount val="3"/>
                <c:pt idx="0" formatCode="0">
                  <c:v>30</c:v>
                </c:pt>
                <c:pt idx="1">
                  <c:v>55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03-BA45-B12A-FF43F306E31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417289-72D2-40CF-B7C9-40B1DF9A0F76}" type="datetimeFigureOut">
              <a:rPr lang="en-US" smtClean="0"/>
              <a:t>8/23/19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4EB1F5-E319-4F88-A78D-C9EE8EAA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4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DE0F28-FC64-4B83-BE7A-3226C1F07423}" type="datetimeFigureOut">
              <a:rPr lang="en-US" smtClean="0"/>
              <a:t>8/23/19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7EEF76-27C0-4719-9480-6D30CA9E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0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23838" y="808038"/>
            <a:ext cx="7185026" cy="4041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474" y="5120147"/>
            <a:ext cx="5390934" cy="48478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MX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2329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69850" y="731838"/>
            <a:ext cx="6510338" cy="3662362"/>
          </a:xfrm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911" y="4655196"/>
            <a:ext cx="5806347" cy="43934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057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85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44DB53-B353-434D-BE1D-9C2B8C1336E4}" type="slidenum">
              <a:rPr lang="es-ES_tradnl" altLang="es-MX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/>
              <a:t>8</a:t>
            </a:fld>
            <a:endParaRPr lang="es-ES_tradnl" altLang="es-MX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790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MX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51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3A1-7CF5-4ACC-AEBA-7CA14A3CFF2C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B8A6-FBDB-492B-855C-4F76BA8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9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3A1-7CF5-4ACC-AEBA-7CA14A3CFF2C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B8A6-FBDB-492B-855C-4F76BA8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3A1-7CF5-4ACC-AEBA-7CA14A3CFF2C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B8A6-FBDB-492B-855C-4F76BA8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20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532" y="665164"/>
            <a:ext cx="10434929" cy="4413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428" y="1744663"/>
            <a:ext cx="5087493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86550" y="1744663"/>
            <a:ext cx="5087492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986550" y="3878263"/>
            <a:ext cx="5087492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3A1-7CF5-4ACC-AEBA-7CA14A3CFF2C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B8A6-FBDB-492B-855C-4F76BA8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4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3A1-7CF5-4ACC-AEBA-7CA14A3CFF2C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B8A6-FBDB-492B-855C-4F76BA8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7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3A1-7CF5-4ACC-AEBA-7CA14A3CFF2C}" type="datetimeFigureOut">
              <a:rPr lang="en-US" smtClean="0"/>
              <a:t>8/23/19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B8A6-FBDB-492B-855C-4F76BA8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3A1-7CF5-4ACC-AEBA-7CA14A3CFF2C}" type="datetimeFigureOut">
              <a:rPr lang="en-US" smtClean="0"/>
              <a:t>8/23/19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B8A6-FBDB-492B-855C-4F76BA8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2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3A1-7CF5-4ACC-AEBA-7CA14A3CFF2C}" type="datetimeFigureOut">
              <a:rPr lang="en-US" smtClean="0"/>
              <a:t>8/23/19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B8A6-FBDB-492B-855C-4F76BA8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2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3A1-7CF5-4ACC-AEBA-7CA14A3CFF2C}" type="datetimeFigureOut">
              <a:rPr lang="en-US" smtClean="0"/>
              <a:t>8/23/19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B8A6-FBDB-492B-855C-4F76BA8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4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3A1-7CF5-4ACC-AEBA-7CA14A3CFF2C}" type="datetimeFigureOut">
              <a:rPr lang="en-US" smtClean="0"/>
              <a:t>8/23/19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B8A6-FBDB-492B-855C-4F76BA8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8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33A1-7CF5-4ACC-AEBA-7CA14A3CFF2C}" type="datetimeFigureOut">
              <a:rPr lang="en-US" smtClean="0"/>
              <a:t>8/23/19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B8A6-FBDB-492B-855C-4F76BA8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5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233A1-7CF5-4ACC-AEBA-7CA14A3CFF2C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3B8A6-FBDB-492B-855C-4F76BA8A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4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fgarzag@mac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4" y="2245346"/>
            <a:ext cx="9369682" cy="2759649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s-MX" sz="6600" b="1" dirty="0">
                <a:latin typeface="Calibri" panose="020F0502020204030204" pitchFamily="34" charset="0"/>
                <a:cs typeface="Calibri" panose="020F0502020204030204" pitchFamily="34" charset="0"/>
              </a:rPr>
              <a:t>Floreciendo la Gran Ciudad</a:t>
            </a:r>
            <a:br>
              <a:rPr lang="es-MX" sz="6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2700" b="1" dirty="0">
                <a:latin typeface="Calibri" panose="020F0502020204030204" pitchFamily="34" charset="0"/>
                <a:cs typeface="Calibri" panose="020F0502020204030204" pitchFamily="34" charset="0"/>
              </a:rPr>
              <a:t>Instrumentando tu trabajo y vocacion</a:t>
            </a:r>
            <a:br>
              <a:rPr lang="es-MX" sz="27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900" b="1" dirty="0">
                <a:latin typeface="Calibri" panose="020F0502020204030204" pitchFamily="34" charset="0"/>
                <a:cs typeface="Calibri" panose="020F0502020204030204" pitchFamily="34" charset="0"/>
              </a:rPr>
              <a:t>Liderazgo que florece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1406" y="5100334"/>
            <a:ext cx="7070725" cy="646112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/>
              <a:t>Fernando Garza  </a:t>
            </a:r>
          </a:p>
          <a:p>
            <a:pPr algn="r">
              <a:defRPr/>
            </a:pPr>
            <a:r>
              <a:rPr lang="en-US" sz="2800" i="1" dirty="0"/>
              <a:t>Ago. 24, 2019</a:t>
            </a:r>
          </a:p>
        </p:txBody>
      </p:sp>
      <p:pic>
        <p:nvPicPr>
          <p:cNvPr id="5" name="Picture 4" descr="Resultado de imagen para EQUIPOS DE TRABA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406" y="543078"/>
            <a:ext cx="27527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11" y="4935742"/>
            <a:ext cx="3235940" cy="97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005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3076575" y="1154105"/>
            <a:ext cx="5857875" cy="0"/>
          </a:xfrm>
          <a:prstGeom prst="line">
            <a:avLst/>
          </a:prstGeom>
          <a:ln w="28575" cap="flat">
            <a:solidFill>
              <a:srgbClr val="000042"/>
            </a:solidFill>
            <a:rou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6484" name="5 CuadroTexto"/>
          <p:cNvSpPr txBox="1">
            <a:spLocks noChangeArrowheads="1"/>
          </p:cNvSpPr>
          <p:nvPr/>
        </p:nvSpPr>
        <p:spPr bwMode="auto">
          <a:xfrm>
            <a:off x="1809751" y="396705"/>
            <a:ext cx="8032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spcBef>
                <a:spcPct val="0"/>
              </a:spcBef>
              <a:buFontTx/>
              <a:buNone/>
            </a:pPr>
            <a:r>
              <a:rPr lang="es-MX" altLang="es-MX" sz="4400" dirty="0">
                <a:solidFill>
                  <a:srgbClr val="000042"/>
                </a:solidFill>
                <a:latin typeface="Century Gothic" panose="020B0502020202020204" pitchFamily="34" charset="0"/>
              </a:rPr>
              <a:t>LO QUE MÁS QUIEREN</a:t>
            </a:r>
          </a:p>
        </p:txBody>
      </p:sp>
      <p:sp>
        <p:nvSpPr>
          <p:cNvPr id="276485" name="8 CuadroTexto"/>
          <p:cNvSpPr txBox="1">
            <a:spLocks noChangeArrowheads="1"/>
          </p:cNvSpPr>
          <p:nvPr/>
        </p:nvSpPr>
        <p:spPr bwMode="auto">
          <a:xfrm>
            <a:off x="1124548" y="1690548"/>
            <a:ext cx="103874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3600" i="1" dirty="0">
                <a:solidFill>
                  <a:srgbClr val="C00000"/>
                </a:solidFill>
                <a:latin typeface="Arial" panose="020B0604020202020204" pitchFamily="34" charset="0"/>
              </a:rPr>
              <a:t>“Saber que confían en ellos 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3600" i="1" dirty="0">
                <a:solidFill>
                  <a:srgbClr val="C00000"/>
                </a:solidFill>
                <a:latin typeface="Arial" panose="020B0604020202020204" pitchFamily="34" charset="0"/>
              </a:rPr>
              <a:t>que ellos pueden confiar en la institución”</a:t>
            </a:r>
          </a:p>
        </p:txBody>
      </p:sp>
      <p:sp>
        <p:nvSpPr>
          <p:cNvPr id="276486" name="8 CuadroTexto"/>
          <p:cNvSpPr txBox="1">
            <a:spLocks noChangeArrowheads="1"/>
          </p:cNvSpPr>
          <p:nvPr/>
        </p:nvSpPr>
        <p:spPr bwMode="auto">
          <a:xfrm>
            <a:off x="806440" y="3733552"/>
            <a:ext cx="107055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3600" dirty="0">
                <a:solidFill>
                  <a:srgbClr val="000042"/>
                </a:solidFill>
                <a:latin typeface="Arial" panose="020B0604020202020204" pitchFamily="34" charset="0"/>
              </a:rPr>
              <a:t>“No hay nada que inspire más a una persona,  que cuenta con la confianza de alguien más”</a:t>
            </a:r>
          </a:p>
        </p:txBody>
      </p:sp>
    </p:spTree>
    <p:extLst>
      <p:ext uri="{BB962C8B-B14F-4D97-AF65-F5344CB8AC3E}">
        <p14:creationId xmlns:p14="http://schemas.microsoft.com/office/powerpoint/2010/main" val="1688684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04238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46" y="1970538"/>
            <a:ext cx="1317625" cy="194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01344" y="2602363"/>
            <a:ext cx="1752600" cy="914400"/>
          </a:xfrm>
          <a:prstGeom prst="rightArrow">
            <a:avLst>
              <a:gd name="adj1" fmla="val 50000"/>
              <a:gd name="adj2" fmla="val 63889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b="1" kern="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6" name="Picture 6" descr="j04238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46" y="1998055"/>
            <a:ext cx="13112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778024" y="1216400"/>
            <a:ext cx="34460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kern="0" dirty="0">
                <a:solidFill>
                  <a:srgbClr val="000000"/>
                </a:solidFill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</a:rPr>
              <a:t>Resultados</a:t>
            </a:r>
            <a:r>
              <a:rPr lang="en-US" sz="3200" b="1" kern="0" dirty="0">
                <a:solidFill>
                  <a:srgbClr val="000000"/>
                </a:solidFill>
              </a:rPr>
              <a:t> +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7317644" y="2602363"/>
            <a:ext cx="1752600" cy="914400"/>
          </a:xfrm>
          <a:prstGeom prst="rightArrow">
            <a:avLst>
              <a:gd name="adj1" fmla="val 50000"/>
              <a:gd name="adj2" fmla="val 63889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b="1" kern="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304547" y="4054812"/>
            <a:ext cx="2179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EMPLEADOS</a:t>
            </a: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Felices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5505853" y="4045624"/>
            <a:ext cx="1886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CLIENTES</a:t>
            </a: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Felices</a:t>
            </a:r>
            <a:endParaRPr lang="en-US" sz="24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9035491" y="4045624"/>
            <a:ext cx="3141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DUEÑOS NEGOCIO</a:t>
            </a: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Felices</a:t>
            </a:r>
            <a:endParaRPr lang="en-US" sz="24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987552" y="734822"/>
            <a:ext cx="7858066" cy="78989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Fórmula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Sustentable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3"/>
          <p:cNvSpPr txBox="1">
            <a:spLocks noChangeArrowheads="1"/>
          </p:cNvSpPr>
          <p:nvPr/>
        </p:nvSpPr>
        <p:spPr bwMode="auto">
          <a:xfrm>
            <a:off x="1122029" y="4651632"/>
            <a:ext cx="10249922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MX" altLang="es-MX" sz="1800" b="1" i="1" u="sng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MX" altLang="es-MX" sz="1800" b="1" i="1" u="sng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MX" altLang="es-MX" sz="1800" b="1" i="1" u="sng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MX" b="1" i="1" u="sng" dirty="0">
                <a:solidFill>
                  <a:srgbClr val="333399"/>
                </a:solidFill>
                <a:latin typeface="Arial" panose="020B0604020202020204" pitchFamily="34" charset="0"/>
              </a:rPr>
              <a:t>El líder es el mas comprometido y feliz en el trabajo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127" y="2140287"/>
            <a:ext cx="2381250" cy="1914525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89984" y="4054812"/>
            <a:ext cx="217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LÍDER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244" y="1938859"/>
            <a:ext cx="3298901" cy="204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9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/>
      <p:bldP spid="12" grpId="0"/>
      <p:bldP spid="14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-117745"/>
            <a:ext cx="11353800" cy="1325563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tx2"/>
                </a:solidFill>
                <a:latin typeface="+mn-lt"/>
              </a:rPr>
              <a:t>Personas que radian: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500" y="1146125"/>
            <a:ext cx="11620500" cy="5821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500" b="1" dirty="0" err="1"/>
              <a:t>Confianza</a:t>
            </a:r>
            <a:endParaRPr lang="en-US" sz="6500" b="1" dirty="0"/>
          </a:p>
          <a:p>
            <a:pPr marL="0" indent="0">
              <a:buNone/>
            </a:pPr>
            <a:endParaRPr lang="en-US" sz="4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979" y="1879505"/>
            <a:ext cx="6173069" cy="3646122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554299" y="1996987"/>
            <a:ext cx="11620500" cy="582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500" b="1" dirty="0" err="1"/>
              <a:t>Generosidad</a:t>
            </a:r>
            <a:endParaRPr lang="en-US" sz="6500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90984" y="2758849"/>
            <a:ext cx="14839950" cy="582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500" b="1" dirty="0" err="1"/>
              <a:t>Positivismo</a:t>
            </a:r>
            <a:endParaRPr lang="en-US" sz="65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08185" y="3523663"/>
            <a:ext cx="11620500" cy="582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500" b="1" dirty="0" err="1"/>
              <a:t>Templanza</a:t>
            </a:r>
            <a:endParaRPr lang="en-US" sz="65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25386" y="4288477"/>
            <a:ext cx="11620500" cy="582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500" b="1" dirty="0" err="1"/>
              <a:t>Disciplina</a:t>
            </a:r>
            <a:endParaRPr lang="en-US" dirty="0"/>
          </a:p>
          <a:p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81264" y="5052504"/>
            <a:ext cx="1833336" cy="2009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500" b="1" dirty="0"/>
              <a:t>Paz</a:t>
            </a: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1" y="-206242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Líderes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91" y="943766"/>
            <a:ext cx="2276475" cy="3076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96" y="4155808"/>
            <a:ext cx="1877663" cy="2702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388" y="4155808"/>
            <a:ext cx="3042823" cy="2671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406" y="849950"/>
            <a:ext cx="3216805" cy="3068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5951" y="3945461"/>
            <a:ext cx="2614181" cy="2912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27361" t="23938" r="52500" b="35549"/>
          <a:stretch/>
        </p:blipFill>
        <p:spPr>
          <a:xfrm>
            <a:off x="8265951" y="849950"/>
            <a:ext cx="2614181" cy="29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44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676" y="2553113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¿ Fuente de </a:t>
            </a:r>
            <a:r>
              <a:rPr lang="en-US" sz="4800" b="1" dirty="0" err="1">
                <a:latin typeface="+mn-lt"/>
              </a:rPr>
              <a:t>Poder</a:t>
            </a:r>
            <a:r>
              <a:rPr lang="en-US" sz="4800" b="1" dirty="0">
                <a:latin typeface="+mn-lt"/>
              </a:rPr>
              <a:t>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361" y="793056"/>
            <a:ext cx="5264843" cy="526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76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5"/>
          <p:cNvSpPr txBox="1">
            <a:spLocks noChangeArrowheads="1"/>
          </p:cNvSpPr>
          <p:nvPr/>
        </p:nvSpPr>
        <p:spPr bwMode="auto">
          <a:xfrm>
            <a:off x="1181686" y="974619"/>
            <a:ext cx="10467770" cy="534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4400" b="1" dirty="0">
                <a:latin typeface="Franklin Gothic Medium" panose="020B0603020102020204" pitchFamily="34" charset="0"/>
              </a:rPr>
              <a:t>“</a:t>
            </a:r>
            <a:r>
              <a:rPr lang="es-MX" altLang="es-MX" sz="4400" b="1" dirty="0">
                <a:latin typeface="Calibri" panose="020F0502020204030204" pitchFamily="34" charset="0"/>
                <a:cs typeface="Calibri" panose="020F0502020204030204" pitchFamily="34" charset="0"/>
              </a:rPr>
              <a:t>Mira que te mando que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 esfuerces y seas valiente;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temas ni desmayes,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4400" b="1" dirty="0">
                <a:latin typeface="Calibri" panose="020F0502020204030204" pitchFamily="34" charset="0"/>
                <a:cs typeface="Calibri" panose="020F0502020204030204" pitchFamily="34" charset="0"/>
              </a:rPr>
              <a:t>porque Jehová tu Dios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estará contigo </a:t>
            </a:r>
            <a:r>
              <a:rPr lang="es-MX" altLang="es-MX" sz="4400" b="1" dirty="0">
                <a:latin typeface="Calibri" panose="020F0502020204030204" pitchFamily="34" charset="0"/>
                <a:cs typeface="Calibri" panose="020F0502020204030204" pitchFamily="34" charset="0"/>
              </a:rPr>
              <a:t>en dondequiera que vayas”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s-MX" sz="24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99720" name="Text Box 8"/>
          <p:cNvSpPr txBox="1">
            <a:spLocks noChangeArrowheads="1"/>
          </p:cNvSpPr>
          <p:nvPr/>
        </p:nvSpPr>
        <p:spPr bwMode="auto">
          <a:xfrm>
            <a:off x="7831116" y="6000610"/>
            <a:ext cx="350288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MX" altLang="es-MX" sz="3600" b="0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Libro de Josué 1:9</a:t>
            </a:r>
            <a:endParaRPr lang="en-US" altLang="es-MX" sz="3600" b="0" i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78405" y="2808712"/>
            <a:ext cx="9193741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MX" altLang="es-MX" sz="40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s-MX" sz="24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52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90" y="22345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</a:t>
            </a:r>
            <a:r>
              <a:rPr lang="en-US" sz="5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florecer</a:t>
            </a:r>
            <a:r>
              <a:rPr lang="en-US" sz="5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5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día</a:t>
            </a:r>
            <a:endParaRPr lang="en-US" sz="5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54902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b="1" dirty="0"/>
              <a:t>1. </a:t>
            </a:r>
            <a:r>
              <a:rPr lang="en-US" sz="4400" b="1" dirty="0" err="1"/>
              <a:t>Agradecimiento</a:t>
            </a:r>
            <a:endParaRPr lang="en-US" sz="4400" b="1" dirty="0"/>
          </a:p>
          <a:p>
            <a:endParaRPr lang="en-US" sz="5400" b="1" dirty="0"/>
          </a:p>
          <a:p>
            <a:pPr marL="0" indent="0">
              <a:buNone/>
            </a:pPr>
            <a:r>
              <a:rPr lang="en-US" sz="4400" b="1" dirty="0"/>
              <a:t>2. </a:t>
            </a:r>
            <a:r>
              <a:rPr lang="en-US" sz="4400" b="1" dirty="0" err="1"/>
              <a:t>Petición</a:t>
            </a:r>
            <a:endParaRPr lang="en-US" sz="4400" b="1" dirty="0"/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sz="4400" b="1" dirty="0"/>
              <a:t>3. </a:t>
            </a:r>
            <a:r>
              <a:rPr lang="en-US" sz="4400" b="1" dirty="0" err="1"/>
              <a:t>Compromiso</a:t>
            </a:r>
            <a:endParaRPr lang="en-US" sz="4400" b="1" dirty="0"/>
          </a:p>
          <a:p>
            <a:endParaRPr lang="en-US" sz="44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31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99689" y="-23710"/>
            <a:ext cx="10958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Liderazgo que </a:t>
            </a:r>
            <a:r>
              <a:rPr lang="en-US" sz="4400" b="1" dirty="0" err="1">
                <a:solidFill>
                  <a:schemeClr val="tx2"/>
                </a:solidFill>
              </a:rPr>
              <a:t>florece</a:t>
            </a:r>
            <a:r>
              <a:rPr lang="en-US" sz="4400" b="1" dirty="0">
                <a:solidFill>
                  <a:schemeClr val="tx2"/>
                </a:solidFill>
              </a:rPr>
              <a:t> – </a:t>
            </a:r>
            <a:r>
              <a:rPr lang="en-US" sz="4400" b="1" dirty="0" err="1">
                <a:solidFill>
                  <a:schemeClr val="tx2"/>
                </a:solidFill>
              </a:rPr>
              <a:t>efecto</a:t>
            </a:r>
            <a:r>
              <a:rPr lang="en-US" sz="4400" b="1" dirty="0">
                <a:solidFill>
                  <a:schemeClr val="tx2"/>
                </a:solidFill>
              </a:rPr>
              <a:t> </a:t>
            </a:r>
            <a:r>
              <a:rPr lang="en-US" sz="4400" b="1" dirty="0" err="1">
                <a:solidFill>
                  <a:schemeClr val="tx2"/>
                </a:solidFill>
              </a:rPr>
              <a:t>multiplicador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2" name="AutoShape 2" descr="Resultado de imagen para imagen efecto multiplic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sultado de imagen para imagen efecto multiplicad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Resultado de imagen para IMAGEN DE FAMILIA GRAND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81" y="814786"/>
            <a:ext cx="2914196" cy="2483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32" y="4222306"/>
            <a:ext cx="2219325" cy="2066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977" y="921902"/>
            <a:ext cx="2609850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40953" y="50841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045" y="3828256"/>
            <a:ext cx="2143125" cy="2143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1202567" y="3298698"/>
            <a:ext cx="3267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cs typeface="Arial" panose="020B0604020202020204" pitchFamily="34" charset="0"/>
              </a:rPr>
              <a:t>Familia</a:t>
            </a:r>
            <a:r>
              <a:rPr lang="en-US" sz="3600" b="1" dirty="0">
                <a:cs typeface="Arial" panose="020B0604020202020204" pitchFamily="34" charset="0"/>
              </a:rPr>
              <a:t>  </a:t>
            </a:r>
            <a:endParaRPr lang="en-US" sz="2400" b="1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345594" y="6307649"/>
            <a:ext cx="3463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Trabajo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9070113" y="3007496"/>
            <a:ext cx="3233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Grupos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4780208" y="2685849"/>
            <a:ext cx="3672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Amistades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9028044" y="6152137"/>
            <a:ext cx="3573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conocer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/>
          <p:nvPr/>
        </p:nvCxnSpPr>
        <p:spPr>
          <a:xfrm rot="16200000" flipV="1">
            <a:off x="3646161" y="2740524"/>
            <a:ext cx="1414989" cy="1193153"/>
          </a:xfrm>
          <a:prstGeom prst="curvedConnector3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2921" y="3685577"/>
            <a:ext cx="2920237" cy="2066723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4950231" y="3864422"/>
            <a:ext cx="2077023" cy="1973181"/>
          </a:xfrm>
          <a:prstGeom prst="ellipse">
            <a:avLst/>
          </a:prstGeo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flipH="1">
            <a:off x="4832046" y="5723412"/>
            <a:ext cx="2710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Círculo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Influencia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#</a:t>
            </a:r>
          </a:p>
          <a:p>
            <a:endParaRPr lang="en-US" dirty="0"/>
          </a:p>
        </p:txBody>
      </p:sp>
      <p:cxnSp>
        <p:nvCxnSpPr>
          <p:cNvPr id="30" name="Curved Connector 29"/>
          <p:cNvCxnSpPr/>
          <p:nvPr/>
        </p:nvCxnSpPr>
        <p:spPr>
          <a:xfrm rot="10800000" flipV="1">
            <a:off x="3494078" y="4809524"/>
            <a:ext cx="1123568" cy="659628"/>
          </a:xfrm>
          <a:prstGeom prst="curvedConnector3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flipV="1">
            <a:off x="7227344" y="2685850"/>
            <a:ext cx="1387033" cy="1337309"/>
          </a:xfrm>
          <a:prstGeom prst="curvedConnector3">
            <a:avLst>
              <a:gd name="adj1" fmla="val 50000"/>
            </a:avLst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>
            <a:off x="7242357" y="4791664"/>
            <a:ext cx="1319757" cy="591968"/>
          </a:xfrm>
          <a:prstGeom prst="curvedConnector3">
            <a:avLst>
              <a:gd name="adj1" fmla="val 50000"/>
            </a:avLst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1486" y="1030760"/>
            <a:ext cx="2636247" cy="1861306"/>
          </a:xfrm>
          <a:prstGeom prst="rect">
            <a:avLst/>
          </a:prstGeom>
        </p:spPr>
      </p:pic>
      <p:cxnSp>
        <p:nvCxnSpPr>
          <p:cNvPr id="43" name="Curved Connector 42"/>
          <p:cNvCxnSpPr/>
          <p:nvPr/>
        </p:nvCxnSpPr>
        <p:spPr>
          <a:xfrm rot="5400000" flipH="1" flipV="1">
            <a:off x="5801657" y="3470274"/>
            <a:ext cx="459824" cy="6946"/>
          </a:xfrm>
          <a:prstGeom prst="curvedConnector3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6549" y="258218"/>
            <a:ext cx="669242" cy="33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8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3" grpId="0"/>
      <p:bldP spid="28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3"/>
          <p:cNvSpPr>
            <a:spLocks noChangeArrowheads="1"/>
          </p:cNvSpPr>
          <p:nvPr/>
        </p:nvSpPr>
        <p:spPr bwMode="auto">
          <a:xfrm>
            <a:off x="820590" y="517803"/>
            <a:ext cx="1068256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su atención…</a:t>
            </a:r>
          </a:p>
          <a:p>
            <a:pPr eaLnBrk="1" hangingPunct="1"/>
            <a:endParaRPr lang="es-MX" altLang="es-MX" sz="4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s-MX" altLang="es-MX" sz="4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s-MX" altLang="es-MX" sz="4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s-MX" altLang="es-MX" sz="4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s-MX" altLang="es-MX" sz="28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es-MX" altLang="es-MX" sz="28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r" eaLnBrk="1" hangingPunct="1"/>
            <a:r>
              <a:rPr lang="es-MX" altLang="es-MX" sz="3600" dirty="0">
                <a:solidFill>
                  <a:srgbClr val="000000"/>
                </a:solidFill>
                <a:latin typeface="+mn-lt"/>
              </a:rPr>
              <a:t>Fernando Garza</a:t>
            </a:r>
          </a:p>
          <a:p>
            <a:pPr algn="r" eaLnBrk="1" hangingPunct="1"/>
            <a:r>
              <a:rPr lang="es-MX" altLang="es-MX" sz="3600" dirty="0">
                <a:solidFill>
                  <a:srgbClr val="000000"/>
                </a:solidFill>
                <a:latin typeface="+mn-lt"/>
                <a:hlinkClick r:id="rId3"/>
              </a:rPr>
              <a:t>fgarzag@mac.com</a:t>
            </a:r>
            <a:endParaRPr lang="es-MX" altLang="es-MX" sz="3600" dirty="0">
              <a:solidFill>
                <a:srgbClr val="000000"/>
              </a:solidFill>
              <a:latin typeface="+mn-lt"/>
            </a:endParaRPr>
          </a:p>
          <a:p>
            <a:pPr algn="r" eaLnBrk="1" hangingPunct="1"/>
            <a:r>
              <a:rPr lang="es-MX" altLang="es-MX" sz="3600" dirty="0">
                <a:solidFill>
                  <a:srgbClr val="000000"/>
                </a:solidFill>
                <a:latin typeface="+mn-lt"/>
              </a:rPr>
              <a:t>811-555-9358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433" y="1280160"/>
            <a:ext cx="6788543" cy="336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2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876" y="-90152"/>
            <a:ext cx="10515600" cy="781396"/>
          </a:xfrm>
        </p:spPr>
        <p:txBody>
          <a:bodyPr/>
          <a:lstStyle/>
          <a:p>
            <a:r>
              <a:rPr lang="es-MX" b="1" dirty="0"/>
              <a:t>Bosquejo Charla “liderazgo que florece”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" y="781396"/>
            <a:ext cx="11870574" cy="6226233"/>
          </a:xfrm>
        </p:spPr>
        <p:txBody>
          <a:bodyPr>
            <a:normAutofit fontScale="85000" lnSpcReduction="20000"/>
          </a:bodyPr>
          <a:lstStyle/>
          <a:p>
            <a:r>
              <a:rPr lang="es-MX" sz="3100" dirty="0"/>
              <a:t>Un forma diferente de medir el éxito</a:t>
            </a:r>
          </a:p>
          <a:p>
            <a:pPr marL="457200" lvl="1" indent="0">
              <a:buNone/>
            </a:pPr>
            <a:r>
              <a:rPr lang="es-MX" sz="2600" dirty="0">
                <a:sym typeface="Wingdings" panose="05000000000000000000" pitchFamily="2" charset="2"/>
              </a:rPr>
              <a:t></a:t>
            </a:r>
            <a:r>
              <a:rPr lang="es-MX" sz="2600" i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s-MX" sz="2600" i="1" dirty="0">
                <a:solidFill>
                  <a:srgbClr val="0070C0"/>
                </a:solidFill>
              </a:rPr>
              <a:t> # de personas que viven mejor porque un día se cruzaron en tu camino</a:t>
            </a:r>
          </a:p>
          <a:p>
            <a:r>
              <a:rPr lang="es-MX" sz="3100" dirty="0"/>
              <a:t>Características y Rol del líder</a:t>
            </a:r>
          </a:p>
          <a:p>
            <a:pPr marL="457200" lvl="1" indent="0">
              <a:buNone/>
            </a:pPr>
            <a:r>
              <a:rPr lang="es-MX" sz="2600" dirty="0">
                <a:sym typeface="Wingdings" panose="05000000000000000000" pitchFamily="2" charset="2"/>
              </a:rPr>
              <a:t> </a:t>
            </a:r>
            <a:r>
              <a:rPr lang="es-MX" sz="2600" i="1" dirty="0">
                <a:solidFill>
                  <a:srgbClr val="0070C0"/>
                </a:solidFill>
                <a:sym typeface="Wingdings" panose="05000000000000000000" pitchFamily="2" charset="2"/>
              </a:rPr>
              <a:t>Honestidad, visionario, entusiasta, desarrolla a otros y LOGRA RESULTADOS</a:t>
            </a:r>
            <a:endParaRPr lang="es-MX" sz="2600" i="1" dirty="0">
              <a:solidFill>
                <a:srgbClr val="0070C0"/>
              </a:solidFill>
            </a:endParaRPr>
          </a:p>
          <a:p>
            <a:r>
              <a:rPr lang="es-MX" sz="3100" dirty="0"/>
              <a:t>Cultura, resultados y compromiso. Porque trabajo?</a:t>
            </a:r>
          </a:p>
          <a:p>
            <a:pPr marL="457200" lvl="1" indent="0">
              <a:buNone/>
            </a:pPr>
            <a:r>
              <a:rPr lang="es-MX" sz="2600" dirty="0">
                <a:sym typeface="Wingdings" panose="05000000000000000000" pitchFamily="2" charset="2"/>
              </a:rPr>
              <a:t> </a:t>
            </a:r>
            <a:r>
              <a:rPr lang="es-MX" sz="2600" dirty="0">
                <a:solidFill>
                  <a:srgbClr val="0070C0"/>
                </a:solidFill>
                <a:sym typeface="Wingdings" panose="05000000000000000000" pitchFamily="2" charset="2"/>
              </a:rPr>
              <a:t>Cuadrante cultura vs resultados y gráfico % compromiso/indiferencia actual colaboradores </a:t>
            </a:r>
            <a:endParaRPr lang="es-MX" sz="3100" dirty="0"/>
          </a:p>
          <a:p>
            <a:pPr marL="457200" lvl="1" indent="0">
              <a:buNone/>
            </a:pPr>
            <a:r>
              <a:rPr lang="es-MX" sz="2600" dirty="0">
                <a:sym typeface="Wingdings" panose="05000000000000000000" pitchFamily="2" charset="2"/>
              </a:rPr>
              <a:t> </a:t>
            </a:r>
            <a:r>
              <a:rPr lang="es-MX" sz="2600" i="1" dirty="0">
                <a:solidFill>
                  <a:srgbClr val="0070C0"/>
                </a:solidFill>
                <a:sym typeface="Wingdings" panose="05000000000000000000" pitchFamily="2" charset="2"/>
              </a:rPr>
              <a:t>Salario, me gusta, propósito</a:t>
            </a:r>
            <a:endParaRPr lang="es-MX" sz="2600" i="1" dirty="0">
              <a:solidFill>
                <a:srgbClr val="0070C0"/>
              </a:solidFill>
            </a:endParaRPr>
          </a:p>
          <a:p>
            <a:r>
              <a:rPr lang="es-MX" sz="3100" dirty="0"/>
              <a:t>Modelo de Negocio sustentable</a:t>
            </a:r>
          </a:p>
          <a:p>
            <a:pPr marL="457200" lvl="1" indent="0">
              <a:buNone/>
            </a:pPr>
            <a:r>
              <a:rPr lang="es-MX" sz="2600" dirty="0">
                <a:sym typeface="Wingdings" panose="05000000000000000000" pitchFamily="2" charset="2"/>
              </a:rPr>
              <a:t>  </a:t>
            </a:r>
            <a:r>
              <a:rPr lang="es-MX" sz="2600" i="1" dirty="0" err="1">
                <a:solidFill>
                  <a:srgbClr val="0070C0"/>
                </a:solidFill>
                <a:sym typeface="Wingdings" panose="05000000000000000000" pitchFamily="2" charset="2"/>
              </a:rPr>
              <a:t>Happy</a:t>
            </a:r>
            <a:r>
              <a:rPr lang="es-MX" sz="2600" i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s-MX" sz="2600" i="1" dirty="0" err="1">
                <a:solidFill>
                  <a:srgbClr val="0070C0"/>
                </a:solidFill>
                <a:sym typeface="Wingdings" panose="05000000000000000000" pitchFamily="2" charset="2"/>
              </a:rPr>
              <a:t>employees</a:t>
            </a:r>
            <a:r>
              <a:rPr lang="es-MX" sz="2600" i="1" dirty="0">
                <a:solidFill>
                  <a:srgbClr val="0070C0"/>
                </a:solidFill>
                <a:sym typeface="Wingdings" panose="05000000000000000000" pitchFamily="2" charset="2"/>
              </a:rPr>
              <a:t>, </a:t>
            </a:r>
            <a:r>
              <a:rPr lang="es-MX" sz="2600" i="1" dirty="0" err="1">
                <a:solidFill>
                  <a:srgbClr val="0070C0"/>
                </a:solidFill>
                <a:sym typeface="Wingdings" panose="05000000000000000000" pitchFamily="2" charset="2"/>
              </a:rPr>
              <a:t>happy</a:t>
            </a:r>
            <a:r>
              <a:rPr lang="es-MX" sz="2600" i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s-MX" sz="2600" i="1" dirty="0" err="1">
                <a:solidFill>
                  <a:srgbClr val="0070C0"/>
                </a:solidFill>
                <a:sym typeface="Wingdings" panose="05000000000000000000" pitchFamily="2" charset="2"/>
              </a:rPr>
              <a:t>customers</a:t>
            </a:r>
            <a:r>
              <a:rPr lang="es-MX" sz="2600" i="1" dirty="0">
                <a:solidFill>
                  <a:srgbClr val="0070C0"/>
                </a:solidFill>
                <a:sym typeface="Wingdings" panose="05000000000000000000" pitchFamily="2" charset="2"/>
              </a:rPr>
              <a:t>, </a:t>
            </a:r>
            <a:r>
              <a:rPr lang="es-MX" sz="2600" i="1" dirty="0" err="1">
                <a:solidFill>
                  <a:srgbClr val="0070C0"/>
                </a:solidFill>
                <a:sym typeface="Wingdings" panose="05000000000000000000" pitchFamily="2" charset="2"/>
              </a:rPr>
              <a:t>happy</a:t>
            </a:r>
            <a:r>
              <a:rPr lang="es-MX" sz="2600" i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s-MX" sz="2600" i="1" dirty="0" err="1">
                <a:solidFill>
                  <a:srgbClr val="0070C0"/>
                </a:solidFill>
                <a:sym typeface="Wingdings" panose="05000000000000000000" pitchFamily="2" charset="2"/>
              </a:rPr>
              <a:t>shareholders</a:t>
            </a:r>
            <a:r>
              <a:rPr lang="es-MX" sz="2600" i="1" dirty="0">
                <a:solidFill>
                  <a:srgbClr val="0070C0"/>
                </a:solidFill>
                <a:sym typeface="Wingdings" panose="05000000000000000000" pitchFamily="2" charset="2"/>
              </a:rPr>
              <a:t> (resultado$)</a:t>
            </a:r>
            <a:endParaRPr lang="es-MX" sz="2600" i="1" dirty="0">
              <a:solidFill>
                <a:srgbClr val="0070C0"/>
              </a:solidFill>
            </a:endParaRPr>
          </a:p>
          <a:p>
            <a:r>
              <a:rPr lang="es-MX" sz="3100" dirty="0"/>
              <a:t>Sirviendo a través de los demás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s-MX" sz="2600" i="1" dirty="0">
                <a:solidFill>
                  <a:srgbClr val="0070C0"/>
                </a:solidFill>
                <a:sym typeface="Wingdings" panose="05000000000000000000" pitchFamily="2" charset="2"/>
              </a:rPr>
              <a:t>Principios básicos a aplicar en mi liderazgo de Servicio</a:t>
            </a:r>
            <a:endParaRPr lang="es-MX" sz="3100" dirty="0"/>
          </a:p>
          <a:p>
            <a:r>
              <a:rPr lang="es-MX" sz="3100" dirty="0"/>
              <a:t>Lideres como tu y como yo</a:t>
            </a:r>
          </a:p>
          <a:p>
            <a:pPr marL="457200" lvl="1" indent="0">
              <a:buNone/>
            </a:pPr>
            <a:r>
              <a:rPr lang="es-MX" sz="2600" dirty="0">
                <a:sym typeface="Wingdings" panose="05000000000000000000" pitchFamily="2" charset="2"/>
              </a:rPr>
              <a:t> </a:t>
            </a:r>
            <a:r>
              <a:rPr lang="es-MX" sz="2600" i="1" dirty="0">
                <a:solidFill>
                  <a:srgbClr val="0070C0"/>
                </a:solidFill>
                <a:sym typeface="Wingdings" panose="05000000000000000000" pitchFamily="2" charset="2"/>
              </a:rPr>
              <a:t>Ejemplos de líderes que admiro en mi comunidad</a:t>
            </a:r>
            <a:endParaRPr lang="es-MX" sz="3100" dirty="0"/>
          </a:p>
          <a:p>
            <a:r>
              <a:rPr lang="es-MX" sz="3100" dirty="0"/>
              <a:t>La Fuente de poder</a:t>
            </a:r>
          </a:p>
          <a:p>
            <a:pPr marL="457200" lvl="1" indent="0">
              <a:buNone/>
            </a:pPr>
            <a:r>
              <a:rPr lang="es-MX" sz="2600" dirty="0">
                <a:sym typeface="Wingdings" panose="05000000000000000000" pitchFamily="2" charset="2"/>
              </a:rPr>
              <a:t> </a:t>
            </a:r>
            <a:r>
              <a:rPr lang="es-MX" sz="2600" i="1" dirty="0">
                <a:solidFill>
                  <a:srgbClr val="0070C0"/>
                </a:solidFill>
                <a:sym typeface="Wingdings" panose="05000000000000000000" pitchFamily="2" charset="2"/>
              </a:rPr>
              <a:t>CREADOR como la fuente de poder,  SABIDURIA, FORTALEZA, CONTROL EMOCIONAL</a:t>
            </a:r>
            <a:r>
              <a:rPr lang="es-MX" sz="2600" i="1" dirty="0">
                <a:solidFill>
                  <a:srgbClr val="0070C0"/>
                </a:solidFill>
              </a:rPr>
              <a:t> </a:t>
            </a:r>
          </a:p>
          <a:p>
            <a:r>
              <a:rPr lang="es-MX" sz="3100" dirty="0"/>
              <a:t>Reflexión final, Liderazgo que florece</a:t>
            </a:r>
          </a:p>
          <a:p>
            <a:pPr marL="457200" lvl="1" indent="0">
              <a:buNone/>
            </a:pPr>
            <a:r>
              <a:rPr lang="es-MX" sz="2600" dirty="0">
                <a:sym typeface="Wingdings" panose="05000000000000000000" pitchFamily="2" charset="2"/>
              </a:rPr>
              <a:t> </a:t>
            </a:r>
            <a:r>
              <a:rPr lang="es-MX" sz="2600" i="1" dirty="0">
                <a:solidFill>
                  <a:srgbClr val="0070C0"/>
                </a:solidFill>
                <a:sym typeface="Wingdings" panose="05000000000000000000" pitchFamily="2" charset="2"/>
              </a:rPr>
              <a:t>no te canses de dar y hacer florecer a los demás – DIOS es mi fuente de poder.</a:t>
            </a:r>
            <a:endParaRPr lang="es-MX" sz="2600" i="1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8375162">
            <a:off x="9153676" y="3781924"/>
            <a:ext cx="3094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Hide slide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65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216" y="1527175"/>
            <a:ext cx="9925622" cy="4114800"/>
          </a:xfrm>
        </p:spPr>
        <p:txBody>
          <a:bodyPr>
            <a:normAutofit fontScale="92500" lnSpcReduction="10000"/>
          </a:bodyPr>
          <a:lstStyle/>
          <a:p>
            <a:endParaRPr lang="es-MX" altLang="es-MX" sz="2500" i="1" u="sng" dirty="0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s-MX" altLang="es-MX" sz="7100" b="1" dirty="0">
                <a:ea typeface="ＭＳ Ｐゴシック" panose="020B0600070205080204" pitchFamily="34" charset="-128"/>
              </a:rPr>
              <a:t>“</a:t>
            </a:r>
            <a:r>
              <a:rPr lang="es-MX" altLang="es-MX" sz="7800" dirty="0">
                <a:ea typeface="ＭＳ Ｐゴシック" panose="020B0600070205080204" pitchFamily="34" charset="-128"/>
              </a:rPr>
              <a:t>El Éxito </a:t>
            </a:r>
            <a:r>
              <a:rPr lang="es-MX" altLang="es-MX" sz="6500" dirty="0">
                <a:ea typeface="ＭＳ Ｐゴシック" panose="020B0600070205080204" pitchFamily="34" charset="-128"/>
              </a:rPr>
              <a:t>se puede medir por el </a:t>
            </a:r>
            <a:r>
              <a:rPr lang="es-MX" altLang="es-MX" sz="6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número de personas </a:t>
            </a:r>
            <a:r>
              <a:rPr lang="es-MX" altLang="es-MX" sz="6500" dirty="0">
                <a:ea typeface="ＭＳ Ｐゴシック" panose="020B0600070205080204" pitchFamily="34" charset="-128"/>
              </a:rPr>
              <a:t>que viven mejor porque un día se cruzaron en tu camino”</a:t>
            </a:r>
            <a:endParaRPr lang="es-MX" altLang="es-MX" sz="13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s-MX" altLang="es-MX" sz="1000" dirty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2918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207964"/>
            <a:ext cx="1477963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4800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7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7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7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7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184" y="146574"/>
            <a:ext cx="11862816" cy="1325563"/>
          </a:xfrm>
        </p:spPr>
        <p:txBody>
          <a:bodyPr>
            <a:noAutofit/>
          </a:bodyPr>
          <a:lstStyle/>
          <a:p>
            <a:r>
              <a:rPr lang="es-MX" sz="5400" b="1" dirty="0">
                <a:solidFill>
                  <a:schemeClr val="tx2"/>
                </a:solidFill>
                <a:latin typeface="+mn-lt"/>
              </a:rPr>
              <a:t>Características de LIDERES ADMIRABLES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8359" y="1472137"/>
            <a:ext cx="11184466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500" b="1" dirty="0"/>
              <a:t># 1. HONESTO</a:t>
            </a:r>
          </a:p>
          <a:p>
            <a:pPr marL="0" indent="0">
              <a:buNone/>
            </a:pPr>
            <a:r>
              <a:rPr lang="en-US" sz="4800" dirty="0"/>
              <a:t>   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19089" y="5423963"/>
            <a:ext cx="62033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3200" i="1" dirty="0">
                <a:cs typeface="Arial" pitchFamily="34" charset="0"/>
              </a:rPr>
              <a:t>Fuente: “</a:t>
            </a:r>
            <a:r>
              <a:rPr lang="es-MX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</a:t>
            </a:r>
            <a:r>
              <a:rPr lang="es-MX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s-MX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Leadership</a:t>
            </a:r>
            <a:r>
              <a:rPr lang="es-MX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s-MX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Challenge</a:t>
            </a:r>
            <a:r>
              <a:rPr lang="es-MX" sz="3200" i="1" dirty="0">
                <a:cs typeface="Arial" pitchFamily="34" charset="0"/>
              </a:rPr>
              <a:t>”,  75 MIL Encuestas, 6 continentes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4" y="2038350"/>
            <a:ext cx="4326321" cy="2819400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1393233" y="2374321"/>
            <a:ext cx="11184466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4400" dirty="0"/>
              <a:t>2. Visionario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4400" dirty="0"/>
              <a:t>3. Competente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4800" dirty="0"/>
              <a:t>4. Inspirador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4800" dirty="0"/>
              <a:t>5. Inteligente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4800" dirty="0"/>
              <a:t>6. Equitativo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4800" dirty="0"/>
              <a:t>    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4"/>
          <p:cNvSpPr txBox="1">
            <a:spLocks noChangeArrowheads="1"/>
          </p:cNvSpPr>
          <p:nvPr/>
        </p:nvSpPr>
        <p:spPr bwMode="auto">
          <a:xfrm>
            <a:off x="173566" y="2646892"/>
            <a:ext cx="1201843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MX" sz="4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Es quien </a:t>
            </a:r>
            <a:r>
              <a:rPr lang="es-MX" altLang="es-MX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inspira compromiso y entusiasmo </a:t>
            </a:r>
            <a:r>
              <a:rPr lang="es-MX" altLang="es-MX" sz="4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 otros hacia la consecución de la visión, vive la cultura,  desarrolla líderes y </a:t>
            </a:r>
            <a:r>
              <a:rPr lang="es-MX" altLang="es-MX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logra resultados.</a:t>
            </a:r>
            <a:endParaRPr lang="en-US" altLang="es-MX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20787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6" y="454024"/>
            <a:ext cx="4385734" cy="219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6" name="Text Box 65"/>
          <p:cNvSpPr txBox="1">
            <a:spLocks noChangeArrowheads="1"/>
          </p:cNvSpPr>
          <p:nvPr/>
        </p:nvSpPr>
        <p:spPr bwMode="auto">
          <a:xfrm>
            <a:off x="4559300" y="580962"/>
            <a:ext cx="7632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6000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Rol y Responsabilidad del Líder </a:t>
            </a:r>
            <a:endParaRPr lang="en-US" altLang="es-MX" sz="6000" b="1" dirty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650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3756497" y="3716340"/>
            <a:ext cx="23761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MX" sz="2400" dirty="0">
                <a:solidFill>
                  <a:srgbClr val="111AB0"/>
                </a:solidFill>
                <a:latin typeface="Trebuchet MS" charset="0"/>
              </a:rPr>
              <a:t>NO viven cultura,</a:t>
            </a:r>
          </a:p>
          <a:p>
            <a:r>
              <a:rPr lang="es-MX" sz="2400" dirty="0">
                <a:solidFill>
                  <a:srgbClr val="111AB0"/>
                </a:solidFill>
                <a:latin typeface="Trebuchet MS" charset="0"/>
              </a:rPr>
              <a:t>y NO dan resultados</a:t>
            </a:r>
            <a:endParaRPr lang="en-US" sz="2400" dirty="0">
              <a:solidFill>
                <a:srgbClr val="111AB0"/>
              </a:solidFill>
              <a:latin typeface="Trebuchet MS" charset="0"/>
            </a:endParaRP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6563609" y="3860802"/>
            <a:ext cx="23043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MX" sz="2400" dirty="0">
                <a:solidFill>
                  <a:srgbClr val="111AB0"/>
                </a:solidFill>
                <a:latin typeface="Trebuchet MS" charset="0"/>
              </a:rPr>
              <a:t>Viven cultura,</a:t>
            </a:r>
          </a:p>
          <a:p>
            <a:r>
              <a:rPr lang="es-MX" sz="2400" dirty="0">
                <a:solidFill>
                  <a:srgbClr val="111AB0"/>
                </a:solidFill>
                <a:latin typeface="Trebuchet MS" charset="0"/>
              </a:rPr>
              <a:t>NO dan resultados</a:t>
            </a:r>
            <a:endParaRPr lang="en-US" sz="2400" dirty="0">
              <a:solidFill>
                <a:srgbClr val="004873"/>
              </a:solidFill>
              <a:latin typeface="Trebuchet MS" charset="0"/>
            </a:endParaRPr>
          </a:p>
        </p:txBody>
      </p:sp>
      <p:sp>
        <p:nvSpPr>
          <p:cNvPr id="364549" name="Text Box 5"/>
          <p:cNvSpPr txBox="1">
            <a:spLocks noChangeArrowheads="1"/>
          </p:cNvSpPr>
          <p:nvPr/>
        </p:nvSpPr>
        <p:spPr bwMode="auto">
          <a:xfrm>
            <a:off x="3826859" y="2060577"/>
            <a:ext cx="25212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MX" sz="2400" dirty="0">
                <a:solidFill>
                  <a:srgbClr val="111AB0"/>
                </a:solidFill>
                <a:latin typeface="Trebuchet MS" charset="0"/>
              </a:rPr>
              <a:t>Dan resultados, </a:t>
            </a:r>
          </a:p>
          <a:p>
            <a:r>
              <a:rPr lang="es-MX" sz="2400" dirty="0">
                <a:solidFill>
                  <a:srgbClr val="111AB0"/>
                </a:solidFill>
                <a:latin typeface="Trebuchet MS" charset="0"/>
              </a:rPr>
              <a:t>NO viven cultura</a:t>
            </a:r>
            <a:endParaRPr lang="en-US" sz="2400" dirty="0">
              <a:solidFill>
                <a:srgbClr val="111AB0"/>
              </a:solidFill>
              <a:latin typeface="Trebuchet MS" charset="0"/>
            </a:endParaRPr>
          </a:p>
        </p:txBody>
      </p:sp>
      <p:sp>
        <p:nvSpPr>
          <p:cNvPr id="364550" name="Text Box 6"/>
          <p:cNvSpPr txBox="1">
            <a:spLocks noChangeArrowheads="1"/>
          </p:cNvSpPr>
          <p:nvPr/>
        </p:nvSpPr>
        <p:spPr bwMode="auto">
          <a:xfrm>
            <a:off x="6707262" y="1989140"/>
            <a:ext cx="20888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MX" sz="2400" b="1" dirty="0">
                <a:solidFill>
                  <a:schemeClr val="tx2"/>
                </a:solidFill>
                <a:latin typeface="Trebuchet MS" charset="0"/>
              </a:rPr>
              <a:t>Viven cultura</a:t>
            </a:r>
          </a:p>
          <a:p>
            <a:r>
              <a:rPr lang="es-MX" sz="2400" b="1" dirty="0">
                <a:solidFill>
                  <a:schemeClr val="tx2"/>
                </a:solidFill>
                <a:latin typeface="Trebuchet MS" charset="0"/>
              </a:rPr>
              <a:t>y logran resultados</a:t>
            </a:r>
            <a:endParaRPr lang="en-US" sz="2400" b="1" dirty="0">
              <a:solidFill>
                <a:schemeClr val="tx2"/>
              </a:solidFill>
              <a:latin typeface="Trebuchet MS" charset="0"/>
            </a:endParaRP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287346" y="273191"/>
            <a:ext cx="118218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MX" sz="44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MX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cultura</a:t>
            </a:r>
            <a:r>
              <a:rPr lang="es-MX" sz="4400" dirty="0">
                <a:latin typeface="Calibri" panose="020F0502020204030204" pitchFamily="34" charset="0"/>
                <a:cs typeface="Calibri" panose="020F0502020204030204" pitchFamily="34" charset="0"/>
              </a:rPr>
              <a:t> se debe ver reflejada en los resultados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4556" name="Rectangle 12"/>
          <p:cNvSpPr>
            <a:spLocks noChangeArrowheads="1"/>
          </p:cNvSpPr>
          <p:nvPr/>
        </p:nvSpPr>
        <p:spPr bwMode="auto">
          <a:xfrm>
            <a:off x="3756497" y="1771650"/>
            <a:ext cx="5255088" cy="3455988"/>
          </a:xfrm>
          <a:prstGeom prst="rect">
            <a:avLst/>
          </a:prstGeom>
          <a:noFill/>
          <a:ln w="38100" cmpd="dbl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defRPr/>
            </a:pPr>
            <a:endParaRPr lang="es-ES_tradnl" sz="2400"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  <p:sp>
        <p:nvSpPr>
          <p:cNvPr id="364557" name="Rectangle 13"/>
          <p:cNvSpPr>
            <a:spLocks noChangeArrowheads="1"/>
          </p:cNvSpPr>
          <p:nvPr/>
        </p:nvSpPr>
        <p:spPr bwMode="auto">
          <a:xfrm>
            <a:off x="5419019" y="3251937"/>
            <a:ext cx="2007977" cy="550503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_tradnl" sz="2400"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  <p:sp>
        <p:nvSpPr>
          <p:cNvPr id="36873" name="Text Box 14"/>
          <p:cNvSpPr txBox="1">
            <a:spLocks noChangeArrowheads="1"/>
          </p:cNvSpPr>
          <p:nvPr/>
        </p:nvSpPr>
        <p:spPr bwMode="auto">
          <a:xfrm>
            <a:off x="5392882" y="3175686"/>
            <a:ext cx="1982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Trebuchet MS" charset="0"/>
              </a:rPr>
              <a:t>personas</a:t>
            </a:r>
            <a:endParaRPr lang="en-US" sz="3200" dirty="0">
              <a:solidFill>
                <a:schemeClr val="bg1"/>
              </a:solidFill>
              <a:latin typeface="Trebuchet MS" charset="0"/>
            </a:endParaRPr>
          </a:p>
        </p:txBody>
      </p:sp>
      <p:sp>
        <p:nvSpPr>
          <p:cNvPr id="364559" name="Line 15"/>
          <p:cNvSpPr>
            <a:spLocks noChangeShapeType="1"/>
          </p:cNvSpPr>
          <p:nvPr/>
        </p:nvSpPr>
        <p:spPr bwMode="auto">
          <a:xfrm>
            <a:off x="6348127" y="1771650"/>
            <a:ext cx="0" cy="1512888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64560" name="Text Box 16"/>
          <p:cNvSpPr txBox="1">
            <a:spLocks noChangeArrowheads="1"/>
          </p:cNvSpPr>
          <p:nvPr/>
        </p:nvSpPr>
        <p:spPr bwMode="auto">
          <a:xfrm>
            <a:off x="2649081" y="1104188"/>
            <a:ext cx="408203" cy="53860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s-MX" sz="320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  <a:p>
            <a:pPr algn="l">
              <a:defRPr/>
            </a:pPr>
            <a:r>
              <a:rPr lang="es-MX" sz="320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  <a:p>
            <a:pPr algn="l">
              <a:defRPr/>
            </a:pPr>
            <a:r>
              <a:rPr lang="es-MX" sz="320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  <a:p>
            <a:pPr algn="l">
              <a:defRPr/>
            </a:pPr>
            <a:r>
              <a:rPr lang="es-MX" sz="320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</a:p>
          <a:p>
            <a:pPr algn="l">
              <a:defRPr/>
            </a:pPr>
            <a:r>
              <a:rPr lang="es-MX" sz="320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</a:p>
          <a:p>
            <a:pPr algn="l">
              <a:defRPr/>
            </a:pPr>
            <a:r>
              <a:rPr lang="es-MX" sz="320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  <a:p>
            <a:pPr algn="l">
              <a:defRPr/>
            </a:pPr>
            <a:r>
              <a:rPr lang="es-MX" sz="320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pPr algn="l">
              <a:defRPr/>
            </a:pPr>
            <a:r>
              <a:rPr lang="es-MX" sz="320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</a:p>
          <a:p>
            <a:pPr algn="l">
              <a:defRPr/>
            </a:pPr>
            <a:r>
              <a:rPr lang="es-MX" sz="320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l">
              <a:defRPr/>
            </a:pPr>
            <a:r>
              <a:rPr lang="es-MX" sz="320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  <a:p>
            <a:pPr algn="l">
              <a:defRPr/>
            </a:pPr>
            <a:endParaRPr lang="en-US" sz="2400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  <p:sp>
        <p:nvSpPr>
          <p:cNvPr id="364561" name="Text Box 17"/>
          <p:cNvSpPr txBox="1">
            <a:spLocks noChangeArrowheads="1"/>
          </p:cNvSpPr>
          <p:nvPr/>
        </p:nvSpPr>
        <p:spPr bwMode="auto">
          <a:xfrm>
            <a:off x="3180415" y="5084764"/>
            <a:ext cx="4267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s-MX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_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  <p:sp>
        <p:nvSpPr>
          <p:cNvPr id="364562" name="Text Box 18"/>
          <p:cNvSpPr txBox="1">
            <a:spLocks noChangeArrowheads="1"/>
          </p:cNvSpPr>
          <p:nvPr/>
        </p:nvSpPr>
        <p:spPr bwMode="auto">
          <a:xfrm>
            <a:off x="3176019" y="1484314"/>
            <a:ext cx="4267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s-MX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+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  <p:sp>
        <p:nvSpPr>
          <p:cNvPr id="364563" name="Line 19"/>
          <p:cNvSpPr>
            <a:spLocks noChangeShapeType="1"/>
          </p:cNvSpPr>
          <p:nvPr/>
        </p:nvSpPr>
        <p:spPr bwMode="auto">
          <a:xfrm>
            <a:off x="3756497" y="3500438"/>
            <a:ext cx="1871896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64564" name="Line 20"/>
          <p:cNvSpPr>
            <a:spLocks noChangeShapeType="1"/>
          </p:cNvSpPr>
          <p:nvPr/>
        </p:nvSpPr>
        <p:spPr bwMode="auto">
          <a:xfrm>
            <a:off x="6348127" y="3644902"/>
            <a:ext cx="0" cy="1584325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64565" name="Line 21"/>
          <p:cNvSpPr>
            <a:spLocks noChangeShapeType="1"/>
          </p:cNvSpPr>
          <p:nvPr/>
        </p:nvSpPr>
        <p:spPr bwMode="auto">
          <a:xfrm>
            <a:off x="7211516" y="3500438"/>
            <a:ext cx="1800069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64566" name="Text Box 22"/>
          <p:cNvSpPr txBox="1">
            <a:spLocks noChangeArrowheads="1"/>
          </p:cNvSpPr>
          <p:nvPr/>
        </p:nvSpPr>
        <p:spPr bwMode="auto">
          <a:xfrm>
            <a:off x="4728462" y="5300664"/>
            <a:ext cx="36243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s-MX" sz="360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Viven la Cultura </a:t>
            </a:r>
            <a:endParaRPr lang="en-US" sz="3600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  <p:sp>
        <p:nvSpPr>
          <p:cNvPr id="364567" name="Text Box 23"/>
          <p:cNvSpPr txBox="1">
            <a:spLocks noChangeArrowheads="1"/>
          </p:cNvSpPr>
          <p:nvPr/>
        </p:nvSpPr>
        <p:spPr bwMode="auto">
          <a:xfrm>
            <a:off x="8721345" y="5300664"/>
            <a:ext cx="4267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s-MX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+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  <p:sp>
        <p:nvSpPr>
          <p:cNvPr id="364568" name="Line 24"/>
          <p:cNvSpPr>
            <a:spLocks noChangeShapeType="1"/>
          </p:cNvSpPr>
          <p:nvPr/>
        </p:nvSpPr>
        <p:spPr bwMode="auto">
          <a:xfrm>
            <a:off x="3756497" y="5516563"/>
            <a:ext cx="1007042" cy="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64569" name="Line 25"/>
          <p:cNvSpPr>
            <a:spLocks noChangeShapeType="1"/>
          </p:cNvSpPr>
          <p:nvPr/>
        </p:nvSpPr>
        <p:spPr bwMode="auto">
          <a:xfrm>
            <a:off x="8004544" y="5516563"/>
            <a:ext cx="649373" cy="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64570" name="Text Box 26"/>
          <p:cNvSpPr txBox="1">
            <a:spLocks noChangeArrowheads="1"/>
          </p:cNvSpPr>
          <p:nvPr/>
        </p:nvSpPr>
        <p:spPr bwMode="auto">
          <a:xfrm>
            <a:off x="549379" y="1605056"/>
            <a:ext cx="19246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MX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Tiempo  para </a:t>
            </a:r>
          </a:p>
          <a:p>
            <a:pPr>
              <a:defRPr/>
            </a:pPr>
            <a:r>
              <a:rPr lang="es-MX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asimilar cultura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4572" name="Text Box 28"/>
          <p:cNvSpPr txBox="1">
            <a:spLocks noChangeArrowheads="1"/>
          </p:cNvSpPr>
          <p:nvPr/>
        </p:nvSpPr>
        <p:spPr bwMode="auto">
          <a:xfrm>
            <a:off x="9120058" y="3716338"/>
            <a:ext cx="30719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MX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 capacitan</a:t>
            </a:r>
          </a:p>
          <a:p>
            <a:pPr>
              <a:defRPr/>
            </a:pPr>
            <a:r>
              <a:rPr lang="es-MX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 valida puesto</a:t>
            </a:r>
          </a:p>
        </p:txBody>
      </p:sp>
      <p:sp>
        <p:nvSpPr>
          <p:cNvPr id="364573" name="Text Box 29"/>
          <p:cNvSpPr txBox="1">
            <a:spLocks noChangeArrowheads="1"/>
          </p:cNvSpPr>
          <p:nvPr/>
        </p:nvSpPr>
        <p:spPr bwMode="auto">
          <a:xfrm>
            <a:off x="9155239" y="1783310"/>
            <a:ext cx="30423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s-MX" sz="3600" dirty="0">
                <a:solidFill>
                  <a:srgbClr val="111AB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Son la base</a:t>
            </a:r>
          </a:p>
          <a:p>
            <a:pPr>
              <a:defRPr/>
            </a:pPr>
            <a:r>
              <a:rPr lang="es-MX" sz="3600" dirty="0">
                <a:solidFill>
                  <a:srgbClr val="111AB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la Empresa!!</a:t>
            </a:r>
            <a:endParaRPr lang="en-US" sz="3600" dirty="0">
              <a:solidFill>
                <a:srgbClr val="111AB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4575" name="Line 31"/>
          <p:cNvSpPr>
            <a:spLocks noChangeShapeType="1"/>
          </p:cNvSpPr>
          <p:nvPr/>
        </p:nvSpPr>
        <p:spPr bwMode="auto">
          <a:xfrm flipV="1">
            <a:off x="4045270" y="3787777"/>
            <a:ext cx="1798604" cy="115252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9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4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4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6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6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/>
      <p:bldP spid="364548" grpId="0"/>
      <p:bldP spid="364550" grpId="0"/>
      <p:bldP spid="364570" grpId="0"/>
      <p:bldP spid="364572" grpId="0"/>
      <p:bldP spid="3645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633428"/>
              </p:ext>
            </p:extLst>
          </p:nvPr>
        </p:nvGraphicFramePr>
        <p:xfrm>
          <a:off x="575733" y="582408"/>
          <a:ext cx="10989734" cy="5710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4437" name="CuadroTexto 4"/>
          <p:cNvSpPr txBox="1">
            <a:spLocks noChangeArrowheads="1"/>
          </p:cNvSpPr>
          <p:nvPr/>
        </p:nvSpPr>
        <p:spPr bwMode="auto">
          <a:xfrm>
            <a:off x="8909305" y="5969970"/>
            <a:ext cx="29197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3600" dirty="0">
                <a:latin typeface="+mn-lt"/>
              </a:rPr>
              <a:t>Fuente: Gallup</a:t>
            </a:r>
          </a:p>
        </p:txBody>
      </p:sp>
    </p:spTree>
    <p:extLst>
      <p:ext uri="{BB962C8B-B14F-4D97-AF65-F5344CB8AC3E}">
        <p14:creationId xmlns:p14="http://schemas.microsoft.com/office/powerpoint/2010/main" val="155727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ítulo 1"/>
          <p:cNvSpPr>
            <a:spLocks noGrp="1"/>
          </p:cNvSpPr>
          <p:nvPr>
            <p:ph type="title"/>
          </p:nvPr>
        </p:nvSpPr>
        <p:spPr bwMode="auto">
          <a:xfrm>
            <a:off x="566670" y="350950"/>
            <a:ext cx="9420897" cy="49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1" hangingPunct="1"/>
            <a:r>
              <a:rPr lang="es-ES_tradnl" altLang="es-MX" sz="4800" b="1" dirty="0">
                <a:solidFill>
                  <a:srgbClr val="0000FF"/>
                </a:solidFill>
                <a:latin typeface="+mn-lt"/>
              </a:rPr>
              <a:t>¿ Porque estamos en la empresa ?</a:t>
            </a:r>
          </a:p>
        </p:txBody>
      </p:sp>
      <p:sp>
        <p:nvSpPr>
          <p:cNvPr id="237571" name="Marcador de contenido 2"/>
          <p:cNvSpPr>
            <a:spLocks noGrp="1"/>
          </p:cNvSpPr>
          <p:nvPr>
            <p:ph idx="1"/>
          </p:nvPr>
        </p:nvSpPr>
        <p:spPr bwMode="auto">
          <a:xfrm>
            <a:off x="566670" y="1053599"/>
            <a:ext cx="11038759" cy="6438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1" eaLnBrk="1" hangingPunct="1">
              <a:buFontTx/>
              <a:buNone/>
            </a:pPr>
            <a:endParaRPr lang="es-ES_tradnl" altLang="es-MX" sz="3200" b="1" dirty="0"/>
          </a:p>
          <a:p>
            <a:pPr lvl="1" eaLnBrk="1" hangingPunct="1"/>
            <a:r>
              <a:rPr lang="es-ES_tradnl" altLang="es-MX" sz="3600" b="1" dirty="0"/>
              <a:t> Nivel 1.   Por un salario</a:t>
            </a:r>
          </a:p>
          <a:p>
            <a:pPr lvl="4" eaLnBrk="1" hangingPunct="1">
              <a:buFontTx/>
              <a:buNone/>
            </a:pPr>
            <a:endParaRPr lang="es-ES_tradnl" altLang="es-MX" sz="3600" b="1" dirty="0"/>
          </a:p>
          <a:p>
            <a:pPr lvl="1" eaLnBrk="1" hangingPunct="1"/>
            <a:r>
              <a:rPr lang="es-ES_tradnl" altLang="es-MX" sz="3600" b="1" dirty="0"/>
              <a:t> Nivel 2.   Además por que me gusta lo que hago</a:t>
            </a:r>
          </a:p>
          <a:p>
            <a:pPr lvl="1" eaLnBrk="1" hangingPunct="1"/>
            <a:endParaRPr lang="es-ES_tradnl" altLang="es-MX" sz="3600" b="1" dirty="0"/>
          </a:p>
          <a:p>
            <a:pPr lvl="1" eaLnBrk="1" hangingPunct="1"/>
            <a:r>
              <a:rPr lang="es-ES_tradnl" altLang="es-MX" sz="3600" b="1" dirty="0"/>
              <a:t> Nivel 3.  Además por que comparto </a:t>
            </a:r>
          </a:p>
          <a:p>
            <a:pPr marL="457200" lvl="1" indent="0" eaLnBrk="1" hangingPunct="1">
              <a:buNone/>
            </a:pPr>
            <a:r>
              <a:rPr lang="es-ES_tradnl" altLang="es-MX" sz="3600" b="1" dirty="0"/>
              <a:t>			- visión, valores</a:t>
            </a:r>
          </a:p>
          <a:p>
            <a:pPr lvl="1" eaLnBrk="1" hangingPunct="1">
              <a:buFontTx/>
              <a:buNone/>
            </a:pPr>
            <a:r>
              <a:rPr lang="es-ES_tradnl" altLang="es-MX" sz="3600" b="1" dirty="0"/>
              <a:t>                      - cultura de la organización,</a:t>
            </a:r>
          </a:p>
          <a:p>
            <a:pPr lvl="1" eaLnBrk="1" hangingPunct="1">
              <a:buFontTx/>
              <a:buNone/>
            </a:pPr>
            <a:r>
              <a:rPr lang="es-ES_tradnl" altLang="es-MX" sz="3200" b="1" dirty="0"/>
              <a:t>       </a:t>
            </a:r>
            <a:r>
              <a:rPr lang="es-ES_tradnl" altLang="es-MX" sz="4000" dirty="0"/>
              <a:t>              - </a:t>
            </a:r>
            <a:r>
              <a:rPr lang="es-ES_tradnl" altLang="es-MX" sz="3600" b="1" i="1" dirty="0">
                <a:solidFill>
                  <a:srgbClr val="0070C0"/>
                </a:solidFill>
              </a:rPr>
              <a:t>propósito de servir en mi trabajo.</a:t>
            </a:r>
          </a:p>
          <a:p>
            <a:pPr lvl="1" eaLnBrk="1" hangingPunct="1"/>
            <a:endParaRPr lang="es-ES_tradnl" altLang="es-MX" sz="3600" dirty="0"/>
          </a:p>
          <a:p>
            <a:pPr lvl="1" eaLnBrk="1" hangingPunct="1">
              <a:buFontTx/>
              <a:buNone/>
            </a:pPr>
            <a:endParaRPr lang="es-ES_tradnl" altLang="es-MX" dirty="0"/>
          </a:p>
          <a:p>
            <a:pPr lvl="2" eaLnBrk="1" hangingPunct="1">
              <a:buFontTx/>
              <a:buNone/>
            </a:pPr>
            <a:endParaRPr lang="es-ES_tradnl" altLang="es-MX" sz="2800" dirty="0"/>
          </a:p>
        </p:txBody>
      </p:sp>
    </p:spTree>
    <p:extLst>
      <p:ext uri="{BB962C8B-B14F-4D97-AF65-F5344CB8AC3E}">
        <p14:creationId xmlns:p14="http://schemas.microsoft.com/office/powerpoint/2010/main" val="297566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2708137" y="1073426"/>
            <a:ext cx="5857875" cy="0"/>
          </a:xfrm>
          <a:prstGeom prst="line">
            <a:avLst/>
          </a:prstGeom>
          <a:ln w="28575" cap="flat">
            <a:solidFill>
              <a:srgbClr val="000042"/>
            </a:solidFill>
            <a:rou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5460" name="5 CuadroTexto"/>
          <p:cNvSpPr txBox="1">
            <a:spLocks noChangeArrowheads="1"/>
          </p:cNvSpPr>
          <p:nvPr/>
        </p:nvSpPr>
        <p:spPr bwMode="auto">
          <a:xfrm>
            <a:off x="-626811" y="242429"/>
            <a:ext cx="122769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spcBef>
                <a:spcPct val="0"/>
              </a:spcBef>
              <a:buFontTx/>
              <a:buNone/>
            </a:pPr>
            <a:r>
              <a:rPr lang="es-MX" altLang="es-MX" sz="4400" dirty="0">
                <a:solidFill>
                  <a:srgbClr val="000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quieren los empleados ?</a:t>
            </a:r>
          </a:p>
        </p:txBody>
      </p:sp>
      <p:sp>
        <p:nvSpPr>
          <p:cNvPr id="275461" name="8 CuadroTexto"/>
          <p:cNvSpPr txBox="1">
            <a:spLocks noChangeArrowheads="1"/>
          </p:cNvSpPr>
          <p:nvPr/>
        </p:nvSpPr>
        <p:spPr bwMode="auto">
          <a:xfrm>
            <a:off x="1439442" y="1146250"/>
            <a:ext cx="9802282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s-MX" altLang="es-MX" sz="3600" dirty="0">
                <a:solidFill>
                  <a:srgbClr val="000042"/>
                </a:solidFill>
                <a:latin typeface="+mn-lt"/>
              </a:rPr>
              <a:t>CLARIDAD EXPECTATIVAS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s-MX" altLang="es-MX" sz="3600" dirty="0">
                <a:solidFill>
                  <a:srgbClr val="000042"/>
                </a:solidFill>
                <a:latin typeface="+mn-lt"/>
              </a:rPr>
              <a:t>TRABAJAR EN LO QUE HACEN MEJOR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s-MX" altLang="es-MX" sz="3600" dirty="0">
                <a:solidFill>
                  <a:srgbClr val="000042"/>
                </a:solidFill>
                <a:latin typeface="+mn-lt"/>
              </a:rPr>
              <a:t>RETROALIMENTACIÓN Y RECONOCIMIENTO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s-MX" altLang="es-MX" sz="3600" dirty="0">
                <a:solidFill>
                  <a:srgbClr val="000042"/>
                </a:solidFill>
                <a:latin typeface="+mn-lt"/>
              </a:rPr>
              <a:t>SENTIRSE CUIDADOS Y PROTEGIDOS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s-MX" altLang="es-MX" sz="3600" dirty="0">
                <a:solidFill>
                  <a:srgbClr val="000042"/>
                </a:solidFill>
                <a:latin typeface="+mn-lt"/>
              </a:rPr>
              <a:t>SABER QUE SU TRABAJO APORTA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s-MX" altLang="es-MX" sz="3600" dirty="0">
                <a:solidFill>
                  <a:srgbClr val="000042"/>
                </a:solidFill>
                <a:latin typeface="+mn-lt"/>
              </a:rPr>
              <a:t>CAPACITACIÓN / TRATO JUSTO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s-MX" altLang="es-MX" sz="3600" dirty="0">
                <a:solidFill>
                  <a:srgbClr val="000042"/>
                </a:solidFill>
                <a:latin typeface="+mn-lt"/>
              </a:rPr>
              <a:t>Y sobre todo….</a:t>
            </a:r>
            <a:endParaRPr lang="es-MX" altLang="es-MX" dirty="0">
              <a:solidFill>
                <a:srgbClr val="00004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8211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583</Words>
  <Application>Microsoft Macintosh PowerPoint</Application>
  <PresentationFormat>Widescreen</PresentationFormat>
  <Paragraphs>157</Paragraphs>
  <Slides>18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Franklin Gothic Medium</vt:lpstr>
      <vt:lpstr>Tahoma</vt:lpstr>
      <vt:lpstr>Times New Roman</vt:lpstr>
      <vt:lpstr>Trebuchet MS</vt:lpstr>
      <vt:lpstr>Wingdings</vt:lpstr>
      <vt:lpstr>Office Theme</vt:lpstr>
      <vt:lpstr>Floreciendo la Gran Ciudad Instrumentando tu trabajo y vocacion Liderazgo que florece </vt:lpstr>
      <vt:lpstr>Bosquejo Charla “liderazgo que florece”</vt:lpstr>
      <vt:lpstr>PowerPoint Presentation</vt:lpstr>
      <vt:lpstr>Características de LIDERES ADMIRABLES </vt:lpstr>
      <vt:lpstr>PowerPoint Presentation</vt:lpstr>
      <vt:lpstr>PowerPoint Presentation</vt:lpstr>
      <vt:lpstr>PowerPoint Presentation</vt:lpstr>
      <vt:lpstr>¿ Porque estamos en la empresa ?</vt:lpstr>
      <vt:lpstr>PowerPoint Presentation</vt:lpstr>
      <vt:lpstr>PowerPoint Presentation</vt:lpstr>
      <vt:lpstr>PowerPoint Presentation</vt:lpstr>
      <vt:lpstr>Personas que radian:</vt:lpstr>
      <vt:lpstr>Líderes de la comunidad</vt:lpstr>
      <vt:lpstr>¿ Fuente de Poder ?</vt:lpstr>
      <vt:lpstr>PowerPoint Presentation</vt:lpstr>
      <vt:lpstr>Como florecer tu día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Garza</dc:creator>
  <cp:lastModifiedBy>Microsoft Office User</cp:lastModifiedBy>
  <cp:revision>134</cp:revision>
  <cp:lastPrinted>2019-08-22T22:31:18Z</cp:lastPrinted>
  <dcterms:created xsi:type="dcterms:W3CDTF">2019-08-14T03:23:00Z</dcterms:created>
  <dcterms:modified xsi:type="dcterms:W3CDTF">2019-08-23T16:46:36Z</dcterms:modified>
</cp:coreProperties>
</file>