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6" r:id="rId1"/>
  </p:sldMasterIdLst>
  <p:notesMasterIdLst>
    <p:notesMasterId r:id="rId14"/>
  </p:notesMasterIdLst>
  <p:handoutMasterIdLst>
    <p:handoutMasterId r:id="rId15"/>
  </p:handoutMasterIdLst>
  <p:sldIdLst>
    <p:sldId id="258" r:id="rId2"/>
    <p:sldId id="269" r:id="rId3"/>
    <p:sldId id="263" r:id="rId4"/>
    <p:sldId id="286" r:id="rId5"/>
    <p:sldId id="347" r:id="rId6"/>
    <p:sldId id="300" r:id="rId7"/>
    <p:sldId id="284" r:id="rId8"/>
    <p:sldId id="289" r:id="rId9"/>
    <p:sldId id="345" r:id="rId10"/>
    <p:sldId id="346" r:id="rId11"/>
    <p:sldId id="348" r:id="rId12"/>
    <p:sldId id="349" r:id="rId13"/>
  </p:sldIdLst>
  <p:sldSz cx="9144000" cy="6858000" type="screen4x3"/>
  <p:notesSz cx="7023100" cy="9309100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502" autoAdjust="0"/>
    <p:restoredTop sz="92685" autoAdjust="0"/>
  </p:normalViewPr>
  <p:slideViewPr>
    <p:cSldViewPr>
      <p:cViewPr varScale="1">
        <p:scale>
          <a:sx n="106" d="100"/>
          <a:sy n="106" d="100"/>
        </p:scale>
        <p:origin x="106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29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343" cy="445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endParaRPr lang="es-ES_tradnl" altLang="es-MX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9757" y="0"/>
            <a:ext cx="3043343" cy="445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endParaRPr lang="es-ES_tradnl" altLang="es-MX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4288"/>
            <a:ext cx="3043343" cy="445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endParaRPr lang="es-ES_tradnl" altLang="es-MX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9757" y="8834288"/>
            <a:ext cx="3043343" cy="445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fld id="{150D791C-A5F9-4836-B3DF-CDA3840B1F63}" type="slidenum">
              <a:rPr lang="es-ES_tradnl" altLang="es-MX"/>
              <a:pPr/>
              <a:t>‹#›</a:t>
            </a:fld>
            <a:endParaRPr lang="es-ES_tradnl" alt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5863" y="668338"/>
            <a:ext cx="4651375" cy="34893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6414" y="4454262"/>
            <a:ext cx="5150273" cy="41573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kumimoji="0" lang="en-US" altLang="es-MX" sz="24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897391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2310" y="4480556"/>
            <a:ext cx="5618480" cy="3665487"/>
          </a:xfrm>
          <a:prstGeom prst="rect">
            <a:avLst/>
          </a:prstGeom>
        </p:spPr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77396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55750" y="1133475"/>
            <a:ext cx="4079875" cy="3060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19217" y="4365174"/>
            <a:ext cx="5753740" cy="3571094"/>
          </a:xfrm>
          <a:prstGeom prst="rect">
            <a:avLst/>
          </a:prstGeom>
        </p:spPr>
        <p:txBody>
          <a:bodyPr/>
          <a:lstStyle/>
          <a:p>
            <a:r>
              <a:rPr lang="es-MX" dirty="0"/>
              <a:t>Video clip:</a:t>
            </a:r>
            <a:r>
              <a:rPr lang="es-MX" baseline="0" dirty="0"/>
              <a:t> </a:t>
            </a:r>
            <a:r>
              <a:rPr lang="es-MX" baseline="0" dirty="0" err="1"/>
              <a:t>The</a:t>
            </a:r>
            <a:r>
              <a:rPr lang="es-MX" baseline="0" dirty="0"/>
              <a:t> </a:t>
            </a:r>
            <a:r>
              <a:rPr lang="es-MX" baseline="0" dirty="0" err="1"/>
              <a:t>Experimenter</a:t>
            </a:r>
            <a:r>
              <a:rPr lang="es-MX" baseline="0"/>
              <a:t> time - 2:11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27293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55750" y="1133475"/>
            <a:ext cx="4079875" cy="3060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19217" y="4365174"/>
            <a:ext cx="5753740" cy="3571094"/>
          </a:xfrm>
          <a:prstGeom prst="rect">
            <a:avLst/>
          </a:prstGeom>
        </p:spPr>
        <p:txBody>
          <a:bodyPr/>
          <a:lstStyle/>
          <a:p>
            <a:r>
              <a:rPr lang="es-MX" dirty="0" err="1"/>
              <a:t>First</a:t>
            </a:r>
            <a:r>
              <a:rPr lang="es-MX" dirty="0"/>
              <a:t> </a:t>
            </a:r>
            <a:r>
              <a:rPr lang="es-MX" dirty="0" err="1"/>
              <a:t>ask</a:t>
            </a:r>
            <a:r>
              <a:rPr lang="es-MX" dirty="0"/>
              <a:t>: Can </a:t>
            </a:r>
            <a:r>
              <a:rPr lang="es-MX" dirty="0" err="1"/>
              <a:t>anyone</a:t>
            </a:r>
            <a:r>
              <a:rPr lang="es-MX" baseline="0" dirty="0"/>
              <a:t> </a:t>
            </a:r>
            <a:r>
              <a:rPr lang="es-MX" baseline="0" dirty="0" err="1"/>
              <a:t>tell</a:t>
            </a:r>
            <a:r>
              <a:rPr lang="es-MX" baseline="0" dirty="0"/>
              <a:t> </a:t>
            </a:r>
            <a:r>
              <a:rPr lang="es-MX" baseline="0" dirty="0" err="1"/>
              <a:t>us</a:t>
            </a:r>
            <a:r>
              <a:rPr lang="es-MX" baseline="0" dirty="0"/>
              <a:t> </a:t>
            </a:r>
            <a:r>
              <a:rPr lang="es-MX" baseline="0" dirty="0" err="1"/>
              <a:t>the</a:t>
            </a:r>
            <a:r>
              <a:rPr lang="es-MX" baseline="0" dirty="0"/>
              <a:t> parable of </a:t>
            </a:r>
            <a:r>
              <a:rPr lang="es-MX" baseline="0" dirty="0" err="1"/>
              <a:t>the</a:t>
            </a:r>
            <a:r>
              <a:rPr lang="es-MX" baseline="0" dirty="0"/>
              <a:t> </a:t>
            </a:r>
            <a:r>
              <a:rPr lang="es-MX" baseline="0" dirty="0" err="1"/>
              <a:t>good</a:t>
            </a:r>
            <a:r>
              <a:rPr lang="es-MX" baseline="0" dirty="0"/>
              <a:t> </a:t>
            </a:r>
            <a:r>
              <a:rPr lang="es-MX" baseline="0" dirty="0" err="1"/>
              <a:t>samaritan</a:t>
            </a:r>
            <a:r>
              <a:rPr lang="es-MX" baseline="0" dirty="0"/>
              <a:t>?</a:t>
            </a:r>
            <a:endParaRPr lang="es-MX" dirty="0"/>
          </a:p>
          <a:p>
            <a:r>
              <a:rPr lang="es-MX" dirty="0"/>
              <a:t>Video clip: Time 3:59</a:t>
            </a:r>
          </a:p>
        </p:txBody>
      </p:sp>
    </p:spTree>
    <p:extLst>
      <p:ext uri="{BB962C8B-B14F-4D97-AF65-F5344CB8AC3E}">
        <p14:creationId xmlns:p14="http://schemas.microsoft.com/office/powerpoint/2010/main" val="625829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15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4915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49156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MX"/>
              </a:p>
            </p:txBody>
          </p:sp>
          <p:sp>
            <p:nvSpPr>
              <p:cNvPr id="49157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MX"/>
              </a:p>
            </p:txBody>
          </p:sp>
        </p:grpSp>
        <p:grpSp>
          <p:nvGrpSpPr>
            <p:cNvPr id="49158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49159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MX"/>
              </a:p>
            </p:txBody>
          </p:sp>
          <p:sp>
            <p:nvSpPr>
              <p:cNvPr id="49160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MX"/>
              </a:p>
            </p:txBody>
          </p:sp>
        </p:grpSp>
        <p:sp>
          <p:nvSpPr>
            <p:cNvPr id="49161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49162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49163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</p:grpSp>
      <p:sp>
        <p:nvSpPr>
          <p:cNvPr id="4916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s-MX" noProof="0"/>
              <a:t>Click to edit Master title style</a:t>
            </a:r>
          </a:p>
        </p:txBody>
      </p:sp>
      <p:sp>
        <p:nvSpPr>
          <p:cNvPr id="4916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s-MX" noProof="0"/>
              <a:t>Click to edit Master subtitle style</a:t>
            </a:r>
          </a:p>
        </p:txBody>
      </p:sp>
      <p:sp>
        <p:nvSpPr>
          <p:cNvPr id="49166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es-MX"/>
          </a:p>
        </p:txBody>
      </p:sp>
      <p:sp>
        <p:nvSpPr>
          <p:cNvPr id="49167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es-MX"/>
          </a:p>
        </p:txBody>
      </p:sp>
      <p:sp>
        <p:nvSpPr>
          <p:cNvPr id="49168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3577FA7-FA3B-4567-A545-E73FF9CED5C3}" type="slidenum">
              <a:rPr lang="en-US" altLang="es-MX"/>
              <a:pPr/>
              <a:t>‹#›</a:t>
            </a:fld>
            <a:endParaRPr lang="en-US" alt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4F21FC-ABB5-4FD6-B148-2CEDB989513C}" type="slidenum">
              <a:rPr lang="en-US" altLang="es-MX"/>
              <a:pPr/>
              <a:t>‹#›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1895951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AD1023-2D18-43E8-99C8-9C6E8B138130}" type="slidenum">
              <a:rPr lang="en-US" altLang="es-MX"/>
              <a:pPr/>
              <a:t>‹#›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36958837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D97BFA-EFDF-4198-9FB6-6A0A93D64FBB}" type="slidenum">
              <a:rPr lang="en-US" altLang="es-MX"/>
              <a:pPr/>
              <a:t>‹#›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1798228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75847A-33B3-4446-9DA4-DB05F6D4F882}" type="slidenum">
              <a:rPr lang="en-US" altLang="es-MX"/>
              <a:pPr/>
              <a:t>‹#›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1829585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0D9AF2-DB24-43EC-A48B-C6C3C02885DB}" type="slidenum">
              <a:rPr lang="en-US" altLang="es-MX"/>
              <a:pPr/>
              <a:t>‹#›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2851781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3F98CD-8E42-43EE-B53B-6A2A9595B868}" type="slidenum">
              <a:rPr lang="en-US" altLang="es-MX"/>
              <a:pPr/>
              <a:t>‹#›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2779757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1A53BD-3E18-41A9-9597-48E48A5FAD56}" type="slidenum">
              <a:rPr lang="en-US" altLang="es-MX"/>
              <a:pPr/>
              <a:t>‹#›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740636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53CE54-1613-446A-B2EC-08856E71E244}" type="slidenum">
              <a:rPr lang="en-US" altLang="es-MX"/>
              <a:pPr/>
              <a:t>‹#›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3165441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F83305-2657-4D78-9CC5-BCA0DDD22AF6}" type="slidenum">
              <a:rPr lang="en-US" altLang="es-MX"/>
              <a:pPr/>
              <a:t>‹#›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3906864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C52199-78F7-4A44-A1FD-DD99A36DABD1}" type="slidenum">
              <a:rPr lang="en-US" altLang="es-MX"/>
              <a:pPr/>
              <a:t>‹#›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2591343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45BC14-ACDC-40C2-ACA1-AC1EA1F9D8AD}" type="slidenum">
              <a:rPr lang="en-US" altLang="es-MX"/>
              <a:pPr/>
              <a:t>‹#›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1854047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s-MX"/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s-MX"/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s-MX"/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s-MX"/>
          </a:p>
        </p:txBody>
      </p:sp>
      <p:sp>
        <p:nvSpPr>
          <p:cNvPr id="48134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s-MX"/>
          </a:p>
        </p:txBody>
      </p:sp>
      <p:sp>
        <p:nvSpPr>
          <p:cNvPr id="48135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s-MX"/>
          </a:p>
        </p:txBody>
      </p:sp>
      <p:sp>
        <p:nvSpPr>
          <p:cNvPr id="48136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s-MX"/>
          </a:p>
        </p:txBody>
      </p:sp>
      <p:sp>
        <p:nvSpPr>
          <p:cNvPr id="4813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MX"/>
              <a:t>Click to edit Master title style</a:t>
            </a:r>
          </a:p>
        </p:txBody>
      </p:sp>
      <p:sp>
        <p:nvSpPr>
          <p:cNvPr id="4813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MX"/>
              <a:t>Click to edit Master text styles</a:t>
            </a:r>
          </a:p>
          <a:p>
            <a:pPr lvl="1"/>
            <a:r>
              <a:rPr lang="en-US" altLang="es-MX"/>
              <a:t>Second level</a:t>
            </a:r>
          </a:p>
          <a:p>
            <a:pPr lvl="2"/>
            <a:r>
              <a:rPr lang="en-US" altLang="es-MX"/>
              <a:t>Third level</a:t>
            </a:r>
          </a:p>
          <a:p>
            <a:pPr lvl="3"/>
            <a:r>
              <a:rPr lang="en-US" altLang="es-MX"/>
              <a:t>Fourth level</a:t>
            </a:r>
          </a:p>
          <a:p>
            <a:pPr lvl="4"/>
            <a:r>
              <a:rPr lang="en-US" altLang="es-MX"/>
              <a:t>Fifth level</a:t>
            </a:r>
          </a:p>
        </p:txBody>
      </p:sp>
      <p:sp>
        <p:nvSpPr>
          <p:cNvPr id="4813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s-MX"/>
          </a:p>
        </p:txBody>
      </p:sp>
      <p:sp>
        <p:nvSpPr>
          <p:cNvPr id="4814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s-MX"/>
          </a:p>
        </p:txBody>
      </p:sp>
      <p:sp>
        <p:nvSpPr>
          <p:cNvPr id="4814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DA5ED24-F9A8-4B8B-8356-868C579FDB80}" type="slidenum">
              <a:rPr lang="en-US" altLang="es-MX"/>
              <a:pPr/>
              <a:t>‹#›</a:t>
            </a:fld>
            <a:endParaRPr lang="en-US" alt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fRSassEzoU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4FyC50zuqVQ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altLang="es-MX" dirty="0" err="1"/>
              <a:t>Etica</a:t>
            </a:r>
            <a:r>
              <a:rPr lang="es-ES_tradnl" altLang="es-MX" dirty="0"/>
              <a:t> Laboral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altLang="es-MX" dirty="0"/>
              <a:t>Floreciendo la Gran Ciudad: Instrumentando Tu Trabajo y Vocación</a:t>
            </a:r>
          </a:p>
          <a:p>
            <a:r>
              <a:rPr lang="es-ES_tradnl" altLang="es-MX" dirty="0"/>
              <a:t>24 de agosto de 2019</a:t>
            </a:r>
          </a:p>
        </p:txBody>
      </p:sp>
    </p:spTree>
  </p:cSld>
  <p:clrMapOvr>
    <a:masterClrMapping/>
  </p:clrMapOvr>
  <p:transition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altLang="es-MX" sz="4000" dirty="0" err="1"/>
              <a:t>The</a:t>
            </a:r>
            <a:r>
              <a:rPr lang="es-MX" altLang="es-MX" sz="4000" dirty="0"/>
              <a:t> Parable of </a:t>
            </a:r>
            <a:r>
              <a:rPr lang="es-MX" altLang="es-MX" sz="4000" dirty="0" err="1"/>
              <a:t>the</a:t>
            </a:r>
            <a:r>
              <a:rPr lang="es-MX" altLang="es-MX" sz="4000" dirty="0"/>
              <a:t> Good </a:t>
            </a:r>
            <a:r>
              <a:rPr lang="es-MX" altLang="es-MX" sz="4000" dirty="0" err="1"/>
              <a:t>Samaritan</a:t>
            </a:r>
            <a:endParaRPr lang="en-US" altLang="es-MX" sz="4000" dirty="0"/>
          </a:p>
        </p:txBody>
      </p:sp>
      <p:pic>
        <p:nvPicPr>
          <p:cNvPr id="59396" name="Picture 4" descr="C:\Mis documentos\Filosofía Empresarial\good samaritan Van Gogh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0563" y="1905000"/>
            <a:ext cx="3170237" cy="474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 bwMode="auto">
          <a:xfrm>
            <a:off x="381000" y="2743200"/>
            <a:ext cx="2362200" cy="1600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dirty="0"/>
              <a:t>En la situación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dirty="0"/>
              <a:t>d</a:t>
            </a:r>
            <a:r>
              <a:rPr kumimoji="0" lang="es-MX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</a:rPr>
              <a:t>e</a:t>
            </a:r>
            <a:r>
              <a:rPr kumimoji="0" lang="es-MX" sz="2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</a:rPr>
              <a:t> mucha prisa,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dirty="0"/>
              <a:t>s</a:t>
            </a:r>
            <a:r>
              <a:rPr lang="es-MX" baseline="0" dirty="0"/>
              <a:t>olamente</a:t>
            </a:r>
            <a:r>
              <a:rPr lang="es-MX" dirty="0"/>
              <a:t> 10%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dirty="0"/>
              <a:t>a</a:t>
            </a:r>
            <a:r>
              <a:rPr kumimoji="0" lang="es-MX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</a:rPr>
              <a:t>yudaron.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6705600" y="2819400"/>
            <a:ext cx="2133600" cy="1600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</a:rPr>
              <a:t>En la situación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dirty="0"/>
              <a:t>de poca prisa,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dirty="0"/>
              <a:t>el 63%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dirty="0"/>
              <a:t>ayudaron.</a:t>
            </a:r>
            <a:endParaRPr kumimoji="0" lang="es-MX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208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La realidad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2000" y="2057400"/>
            <a:ext cx="3429000" cy="4114800"/>
          </a:xfrm>
        </p:spPr>
        <p:txBody>
          <a:bodyPr/>
          <a:lstStyle/>
          <a:p>
            <a:pPr marL="0" indent="0">
              <a:buNone/>
            </a:pPr>
            <a:r>
              <a:rPr lang="es-MX" dirty="0"/>
              <a:t>En general, somos unos cobardes morales.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/>
              <a:t>La ética no nos da el poder de vivir por sus principios.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495800" y="2133600"/>
            <a:ext cx="4374430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5026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Nuevo poder para vivir la ética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017713"/>
            <a:ext cx="4383088" cy="4114800"/>
          </a:xfrm>
        </p:spPr>
        <p:txBody>
          <a:bodyPr/>
          <a:lstStyle/>
          <a:p>
            <a:r>
              <a:rPr lang="es-MX" dirty="0"/>
              <a:t>“Hagan lo que hagan, trabajen de buena gana, como para el Señor y no como para nadie en este mundo” (Col. 3:23)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943600" y="1905000"/>
            <a:ext cx="2362200" cy="475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795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altLang="es-MX" dirty="0"/>
              <a:t>¿Por qué ser no ético?</a:t>
            </a:r>
            <a:endParaRPr lang="es-ES_tradnl" altLang="es-MX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609600" y="2017713"/>
            <a:ext cx="4383088" cy="4114800"/>
          </a:xfrm>
        </p:spPr>
        <p:txBody>
          <a:bodyPr/>
          <a:lstStyle/>
          <a:p>
            <a:r>
              <a:rPr lang="es-MX" dirty="0"/>
              <a:t>“Todas las cosas que me gustan mucho o son ilegales, inmorales, o engordan.”</a:t>
            </a:r>
          </a:p>
          <a:p>
            <a:pPr lvl="1"/>
            <a:r>
              <a:rPr lang="es-MX" dirty="0"/>
              <a:t>Alexander </a:t>
            </a:r>
            <a:r>
              <a:rPr lang="es-MX" dirty="0" err="1"/>
              <a:t>Woollcott</a:t>
            </a:r>
            <a:endParaRPr lang="es-MX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876800" y="2032953"/>
            <a:ext cx="3810000" cy="2786106"/>
          </a:xfrm>
          <a:prstGeom prst="rect">
            <a:avLst/>
          </a:prstGeom>
        </p:spPr>
      </p:pic>
    </p:spTree>
  </p:cSld>
  <p:clrMapOvr>
    <a:masterClrMapping/>
  </p:clrMapOvr>
  <p:transition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altLang="es-MX" dirty="0"/>
              <a:t>¿Por qué ser éticos en el lugar de trabajo?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altLang="es-MX" dirty="0"/>
              <a:t>Crea una ventaja competitiva</a:t>
            </a:r>
          </a:p>
          <a:p>
            <a:r>
              <a:rPr lang="es-ES_tradnl" altLang="es-MX" dirty="0"/>
              <a:t>Reduce costos</a:t>
            </a:r>
          </a:p>
          <a:p>
            <a:r>
              <a:rPr lang="es-ES_tradnl" altLang="es-MX" dirty="0"/>
              <a:t>Fomenta la reputación corporativa</a:t>
            </a:r>
          </a:p>
          <a:p>
            <a:r>
              <a:rPr lang="es-ES_tradnl" altLang="es-MX" dirty="0"/>
              <a:t>Dormir con la conciencia tranquila en la noche</a:t>
            </a:r>
          </a:p>
          <a:p>
            <a:r>
              <a:rPr lang="es-ES_tradnl" altLang="es-MX" dirty="0"/>
              <a:t>Contribuir a una ciudad mejor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uiExpand="1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altLang="es-MX" sz="4000" dirty="0"/>
              <a:t>Soluciones a los problemas éticos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ES_tradnl" altLang="es-MX" dirty="0"/>
              <a:t>Educar al individuo</a:t>
            </a:r>
          </a:p>
          <a:p>
            <a:pPr>
              <a:lnSpc>
                <a:spcPct val="90000"/>
              </a:lnSpc>
            </a:pPr>
            <a:r>
              <a:rPr lang="es-ES_tradnl" altLang="es-MX" dirty="0"/>
              <a:t>Desarrollar una conciencia moral</a:t>
            </a:r>
          </a:p>
          <a:p>
            <a:pPr>
              <a:lnSpc>
                <a:spcPct val="90000"/>
              </a:lnSpc>
            </a:pPr>
            <a:r>
              <a:rPr lang="es-ES_tradnl" altLang="es-MX" dirty="0"/>
              <a:t>Cambiar la cultura organizacional</a:t>
            </a:r>
          </a:p>
        </p:txBody>
      </p:sp>
    </p:spTree>
  </p:cSld>
  <p:clrMapOvr>
    <a:masterClrMapping/>
  </p:clrMapOvr>
  <p:transition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Las soluciones requieren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MX" dirty="0"/>
              <a:t>Héroes morales?</a:t>
            </a:r>
          </a:p>
          <a:p>
            <a:endParaRPr lang="es-MX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978525" y="3003550"/>
            <a:ext cx="2143125" cy="21431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0375" y="2700337"/>
            <a:ext cx="3143250" cy="14573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91000" y="4648200"/>
            <a:ext cx="2457450" cy="185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567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altLang="es-MX" dirty="0"/>
              <a:t>¿Quién es?</a:t>
            </a:r>
            <a:endParaRPr lang="es-ES" altLang="es-MX" dirty="0"/>
          </a:p>
        </p:txBody>
      </p:sp>
      <p:sp>
        <p:nvSpPr>
          <p:cNvPr id="21507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286000"/>
            <a:ext cx="3810000" cy="4114800"/>
          </a:xfrm>
        </p:spPr>
        <p:txBody>
          <a:bodyPr/>
          <a:lstStyle/>
          <a:p>
            <a:r>
              <a:rPr lang="es-MX" altLang="es-MX" sz="2800" dirty="0"/>
              <a:t>La banalidad de la maldad</a:t>
            </a:r>
            <a:endParaRPr lang="es-ES" altLang="es-MX" sz="2800" dirty="0"/>
          </a:p>
        </p:txBody>
      </p:sp>
      <p:pic>
        <p:nvPicPr>
          <p:cNvPr id="21508" name="Picture 10" descr="arendt-hannah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57800" y="2362200"/>
            <a:ext cx="3276600" cy="3812178"/>
          </a:xfrm>
        </p:spPr>
      </p:pic>
    </p:spTree>
    <p:extLst>
      <p:ext uri="{BB962C8B-B14F-4D97-AF65-F5344CB8AC3E}">
        <p14:creationId xmlns:p14="http://schemas.microsoft.com/office/powerpoint/2010/main" val="2682374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533400"/>
            <a:ext cx="7793037" cy="1143000"/>
          </a:xfrm>
        </p:spPr>
        <p:txBody>
          <a:bodyPr/>
          <a:lstStyle/>
          <a:p>
            <a:r>
              <a:rPr lang="es-ES_tradnl" altLang="es-MX" dirty="0"/>
              <a:t>El individuo ante la organización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altLang="es-MX" dirty="0"/>
              <a:t>Adolf </a:t>
            </a:r>
            <a:r>
              <a:rPr lang="es-ES_tradnl" altLang="es-MX" dirty="0" err="1"/>
              <a:t>Eichmann</a:t>
            </a:r>
            <a:r>
              <a:rPr lang="es-ES_tradnl" altLang="es-MX" dirty="0"/>
              <a:t> y las cámaras de gas</a:t>
            </a:r>
          </a:p>
          <a:p>
            <a:r>
              <a:rPr lang="es-ES_tradnl" altLang="es-MX" dirty="0"/>
              <a:t>El experimento de Stanley </a:t>
            </a:r>
            <a:r>
              <a:rPr lang="es-ES_tradnl" altLang="es-MX" dirty="0" err="1"/>
              <a:t>Milgram</a:t>
            </a:r>
            <a:endParaRPr lang="es-ES_tradnl" altLang="es-MX" dirty="0"/>
          </a:p>
          <a:p>
            <a:r>
              <a:rPr lang="es-ES_tradnl" altLang="es-MX" dirty="0"/>
              <a:t>Los seminaristas y la parábola del Buen Samaritano</a:t>
            </a:r>
          </a:p>
        </p:txBody>
      </p:sp>
    </p:spTree>
  </p:cSld>
  <p:clrMapOvr>
    <a:masterClrMapping/>
  </p:clrMapOvr>
  <p:transition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altLang="es-MX" dirty="0"/>
              <a:t>¿Cuál de estos muchachos era Adolf </a:t>
            </a:r>
            <a:r>
              <a:rPr lang="es-MX" altLang="es-MX" dirty="0" err="1"/>
              <a:t>Eichmann</a:t>
            </a:r>
            <a:r>
              <a:rPr lang="es-MX" altLang="es-MX" dirty="0"/>
              <a:t>?</a:t>
            </a:r>
            <a:endParaRPr lang="en-US" altLang="es-MX" dirty="0"/>
          </a:p>
        </p:txBody>
      </p:sp>
      <p:pic>
        <p:nvPicPr>
          <p:cNvPr id="58371" name="Picture 3" descr="C:\Mis documentos\Filosofía Empresarial\eich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438400"/>
            <a:ext cx="5867400" cy="3874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altLang="es-MX" sz="4000" dirty="0" err="1"/>
              <a:t>Milgram</a:t>
            </a:r>
            <a:r>
              <a:rPr lang="es-MX" altLang="es-MX" sz="4000" dirty="0"/>
              <a:t> y la Obediencia a la Autoridad</a:t>
            </a:r>
            <a:endParaRPr lang="en-US" altLang="es-MX" sz="4000" dirty="0"/>
          </a:p>
        </p:txBody>
      </p:sp>
      <p:pic>
        <p:nvPicPr>
          <p:cNvPr id="56323" name="Picture 3" descr="C:\Mis documentos\Filosofía Empresarial\milgram2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7050" y="2457450"/>
            <a:ext cx="371475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2965408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altLang="es-MX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altLang="es-MX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C:\Archivos de programa\Microsoft Office\Templates\Presentation Designs\Blends.pot</Template>
  <TotalTime>5103</TotalTime>
  <Words>264</Words>
  <Application>Microsoft Macintosh PowerPoint</Application>
  <PresentationFormat>On-screen Show (4:3)</PresentationFormat>
  <Paragraphs>44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Tahoma</vt:lpstr>
      <vt:lpstr>Times New Roman</vt:lpstr>
      <vt:lpstr>Wingdings</vt:lpstr>
      <vt:lpstr>Blends</vt:lpstr>
      <vt:lpstr>Etica Laboral</vt:lpstr>
      <vt:lpstr>¿Por qué ser no ético?</vt:lpstr>
      <vt:lpstr>¿Por qué ser éticos en el lugar de trabajo?</vt:lpstr>
      <vt:lpstr>Soluciones a los problemas éticos</vt:lpstr>
      <vt:lpstr>Las soluciones requieren </vt:lpstr>
      <vt:lpstr>¿Quién es?</vt:lpstr>
      <vt:lpstr>El individuo ante la organización</vt:lpstr>
      <vt:lpstr>¿Cuál de estos muchachos era Adolf Eichmann?</vt:lpstr>
      <vt:lpstr>Milgram y la Obediencia a la Autoridad</vt:lpstr>
      <vt:lpstr>The Parable of the Good Samaritan</vt:lpstr>
      <vt:lpstr>La realidad</vt:lpstr>
      <vt:lpstr>Nuevo poder para vivir la ética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¿Qué es un problema ético?</dc:title>
  <dc:creator>Departamento de Informática</dc:creator>
  <cp:lastModifiedBy>Andrés Garza</cp:lastModifiedBy>
  <cp:revision>166</cp:revision>
  <cp:lastPrinted>2019-08-02T23:43:24Z</cp:lastPrinted>
  <dcterms:created xsi:type="dcterms:W3CDTF">1997-05-10T11:23:26Z</dcterms:created>
  <dcterms:modified xsi:type="dcterms:W3CDTF">2019-08-22T16:37:20Z</dcterms:modified>
</cp:coreProperties>
</file>